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9" r:id="rId3"/>
    <p:sldId id="260" r:id="rId4"/>
    <p:sldId id="289" r:id="rId5"/>
    <p:sldId id="265" r:id="rId6"/>
    <p:sldId id="294" r:id="rId7"/>
    <p:sldId id="295" r:id="rId8"/>
    <p:sldId id="278" r:id="rId9"/>
    <p:sldId id="285"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2C2A0-83F0-4BAD-8A84-FFDFEA550A1A}" v="1" dt="2025-01-05T19:41:27.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08" autoAdjust="0"/>
  </p:normalViewPr>
  <p:slideViewPr>
    <p:cSldViewPr snapToGrid="0">
      <p:cViewPr varScale="1">
        <p:scale>
          <a:sx n="52" d="100"/>
          <a:sy n="52" d="100"/>
        </p:scale>
        <p:origin x="119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aker" userId="f6a8c8c46bdb9dbe" providerId="LiveId" clId="{0F27BEE9-612C-4983-BD7C-7ACD6837FFB2}"/>
    <pc:docChg chg="custSel delSld modSld">
      <pc:chgData name="Julie Baker" userId="f6a8c8c46bdb9dbe" providerId="LiveId" clId="{0F27BEE9-612C-4983-BD7C-7ACD6837FFB2}" dt="2024-12-28T15:54:01.010" v="2800" actId="47"/>
      <pc:docMkLst>
        <pc:docMk/>
      </pc:docMkLst>
      <pc:sldChg chg="delSp modSp mod modNotesTx">
        <pc:chgData name="Julie Baker" userId="f6a8c8c46bdb9dbe" providerId="LiveId" clId="{0F27BEE9-612C-4983-BD7C-7ACD6837FFB2}" dt="2024-12-28T15:50:15.688" v="2716" actId="113"/>
        <pc:sldMkLst>
          <pc:docMk/>
          <pc:sldMk cId="934182051" sldId="265"/>
        </pc:sldMkLst>
        <pc:spChg chg="mod">
          <ac:chgData name="Julie Baker" userId="f6a8c8c46bdb9dbe" providerId="LiveId" clId="{0F27BEE9-612C-4983-BD7C-7ACD6837FFB2}" dt="2024-12-28T15:50:15.688" v="2716" actId="113"/>
          <ac:spMkLst>
            <pc:docMk/>
            <pc:sldMk cId="934182051" sldId="265"/>
            <ac:spMk id="2" creationId="{C3313CA3-651B-38BE-9789-17DE855B040B}"/>
          </ac:spMkLst>
        </pc:spChg>
      </pc:sldChg>
      <pc:sldChg chg="del">
        <pc:chgData name="Julie Baker" userId="f6a8c8c46bdb9dbe" providerId="LiveId" clId="{0F27BEE9-612C-4983-BD7C-7ACD6837FFB2}" dt="2024-12-28T15:52:01.938" v="2793" actId="47"/>
        <pc:sldMkLst>
          <pc:docMk/>
          <pc:sldMk cId="1823911891" sldId="267"/>
        </pc:sldMkLst>
      </pc:sldChg>
      <pc:sldChg chg="del">
        <pc:chgData name="Julie Baker" userId="f6a8c8c46bdb9dbe" providerId="LiveId" clId="{0F27BEE9-612C-4983-BD7C-7ACD6837FFB2}" dt="2024-12-28T15:52:03.277" v="2794" actId="47"/>
        <pc:sldMkLst>
          <pc:docMk/>
          <pc:sldMk cId="4070343016" sldId="270"/>
        </pc:sldMkLst>
      </pc:sldChg>
      <pc:sldChg chg="del">
        <pc:chgData name="Julie Baker" userId="f6a8c8c46bdb9dbe" providerId="LiveId" clId="{0F27BEE9-612C-4983-BD7C-7ACD6837FFB2}" dt="2024-12-28T15:52:04.719" v="2795" actId="47"/>
        <pc:sldMkLst>
          <pc:docMk/>
          <pc:sldMk cId="1374501247" sldId="271"/>
        </pc:sldMkLst>
      </pc:sldChg>
      <pc:sldChg chg="del">
        <pc:chgData name="Julie Baker" userId="f6a8c8c46bdb9dbe" providerId="LiveId" clId="{0F27BEE9-612C-4983-BD7C-7ACD6837FFB2}" dt="2024-12-28T15:52:06.125" v="2796" actId="47"/>
        <pc:sldMkLst>
          <pc:docMk/>
          <pc:sldMk cId="2715683805" sldId="272"/>
        </pc:sldMkLst>
      </pc:sldChg>
      <pc:sldChg chg="del">
        <pc:chgData name="Julie Baker" userId="f6a8c8c46bdb9dbe" providerId="LiveId" clId="{0F27BEE9-612C-4983-BD7C-7ACD6837FFB2}" dt="2024-12-28T15:52:07.044" v="2797" actId="47"/>
        <pc:sldMkLst>
          <pc:docMk/>
          <pc:sldMk cId="3620788800" sldId="273"/>
        </pc:sldMkLst>
      </pc:sldChg>
      <pc:sldChg chg="del">
        <pc:chgData name="Julie Baker" userId="f6a8c8c46bdb9dbe" providerId="LiveId" clId="{0F27BEE9-612C-4983-BD7C-7ACD6837FFB2}" dt="2024-12-28T15:52:08.601" v="2798" actId="47"/>
        <pc:sldMkLst>
          <pc:docMk/>
          <pc:sldMk cId="658827089" sldId="275"/>
        </pc:sldMkLst>
      </pc:sldChg>
      <pc:sldChg chg="del modNotesTx">
        <pc:chgData name="Julie Baker" userId="f6a8c8c46bdb9dbe" providerId="LiveId" clId="{0F27BEE9-612C-4983-BD7C-7ACD6837FFB2}" dt="2024-12-28T15:54:01.010" v="2800" actId="47"/>
        <pc:sldMkLst>
          <pc:docMk/>
          <pc:sldMk cId="2111153694" sldId="287"/>
        </pc:sldMkLst>
      </pc:sldChg>
      <pc:sldChg chg="modNotesTx">
        <pc:chgData name="Julie Baker" userId="f6a8c8c46bdb9dbe" providerId="LiveId" clId="{0F27BEE9-612C-4983-BD7C-7ACD6837FFB2}" dt="2024-12-28T15:16:50.284" v="5" actId="20577"/>
        <pc:sldMkLst>
          <pc:docMk/>
          <pc:sldMk cId="56458607" sldId="289"/>
        </pc:sldMkLst>
      </pc:sldChg>
      <pc:sldChg chg="modNotesTx">
        <pc:chgData name="Julie Baker" userId="f6a8c8c46bdb9dbe" providerId="LiveId" clId="{0F27BEE9-612C-4983-BD7C-7ACD6837FFB2}" dt="2024-12-28T15:33:51.067" v="1524" actId="20577"/>
        <pc:sldMkLst>
          <pc:docMk/>
          <pc:sldMk cId="2870342833" sldId="294"/>
        </pc:sldMkLst>
      </pc:sldChg>
      <pc:sldChg chg="modNotesTx">
        <pc:chgData name="Julie Baker" userId="f6a8c8c46bdb9dbe" providerId="LiveId" clId="{0F27BEE9-612C-4983-BD7C-7ACD6837FFB2}" dt="2024-12-28T15:50:57.248" v="2792" actId="20577"/>
        <pc:sldMkLst>
          <pc:docMk/>
          <pc:sldMk cId="916710760" sldId="2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27E82-616C-4D68-A75D-7A7565ED09B7}"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US"/>
        </a:p>
      </dgm:t>
    </dgm:pt>
    <dgm:pt modelId="{3053F46B-BE9E-4159-B507-BCD21345E1A1}">
      <dgm:prSet phldrT="[Text]" custT="1"/>
      <dgm:spPr>
        <a:solidFill>
          <a:srgbClr val="FF0000"/>
        </a:solidFill>
      </dgm:spPr>
      <dgm:t>
        <a:bodyPr/>
        <a:lstStyle/>
        <a:p>
          <a:r>
            <a:rPr lang="en-US" sz="2800" b="1" dirty="0"/>
            <a:t>Precinct </a:t>
          </a:r>
        </a:p>
        <a:p>
          <a:r>
            <a:rPr lang="en-US" sz="2000" b="1" dirty="0"/>
            <a:t>Officer led, Recruitment, Community activities,  candidate forums, monthly meetings, decisions for precinct members</a:t>
          </a:r>
        </a:p>
      </dgm:t>
    </dgm:pt>
    <dgm:pt modelId="{7FDD94E3-008D-4077-A5D7-E0F3E450D2C3}" type="parTrans" cxnId="{1B1F1CC0-83EE-4CBA-86A5-6C1F2595C394}">
      <dgm:prSet/>
      <dgm:spPr/>
      <dgm:t>
        <a:bodyPr/>
        <a:lstStyle/>
        <a:p>
          <a:endParaRPr lang="en-US"/>
        </a:p>
      </dgm:t>
    </dgm:pt>
    <dgm:pt modelId="{7A810B15-C1B2-4A1E-B7EC-4DE25EAEA9EA}" type="sibTrans" cxnId="{1B1F1CC0-83EE-4CBA-86A5-6C1F2595C394}">
      <dgm:prSet/>
      <dgm:spPr/>
      <dgm:t>
        <a:bodyPr/>
        <a:lstStyle/>
        <a:p>
          <a:endParaRPr lang="en-US"/>
        </a:p>
      </dgm:t>
    </dgm:pt>
    <dgm:pt modelId="{61A527B1-263C-43DD-B294-A005388FB978}">
      <dgm:prSet phldrT="[Text]" custT="1"/>
      <dgm:spPr/>
      <dgm:t>
        <a:bodyPr/>
        <a:lstStyle/>
        <a:p>
          <a:r>
            <a:rPr lang="en-US" sz="2800" b="1" dirty="0"/>
            <a:t>County GOP</a:t>
          </a:r>
        </a:p>
        <a:p>
          <a:r>
            <a:rPr lang="en-US" sz="2000" b="1" dirty="0"/>
            <a:t>Officer led, Recruitment, Community activities,  candidate forums, monthly/quarterly meetings, decisions for county GOP</a:t>
          </a:r>
        </a:p>
      </dgm:t>
    </dgm:pt>
    <dgm:pt modelId="{711F4C6E-5903-484A-BE2F-AA74BC8D5844}" type="parTrans" cxnId="{F9A41E8C-1F07-4BAB-8029-40330A0DEA07}">
      <dgm:prSet/>
      <dgm:spPr/>
      <dgm:t>
        <a:bodyPr/>
        <a:lstStyle/>
        <a:p>
          <a:endParaRPr lang="en-US"/>
        </a:p>
      </dgm:t>
    </dgm:pt>
    <dgm:pt modelId="{FA43C040-569E-4387-962D-D225E29567A8}" type="sibTrans" cxnId="{F9A41E8C-1F07-4BAB-8029-40330A0DEA07}">
      <dgm:prSet/>
      <dgm:spPr/>
      <dgm:t>
        <a:bodyPr/>
        <a:lstStyle/>
        <a:p>
          <a:endParaRPr lang="en-US"/>
        </a:p>
      </dgm:t>
    </dgm:pt>
    <dgm:pt modelId="{DAB9237B-B7B6-4616-BBEB-1CE8F5941427}">
      <dgm:prSet phldrT="[Text]" custT="1"/>
      <dgm:spPr>
        <a:solidFill>
          <a:srgbClr val="00B0F0"/>
        </a:solidFill>
        <a:ln>
          <a:solidFill>
            <a:schemeClr val="lt1">
              <a:hueOff val="0"/>
              <a:satOff val="0"/>
              <a:lumOff val="0"/>
              <a:alpha val="52000"/>
            </a:schemeClr>
          </a:solidFill>
        </a:ln>
      </dgm:spPr>
      <dgm:t>
        <a:bodyPr/>
        <a:lstStyle/>
        <a:p>
          <a:r>
            <a:rPr lang="en-US" sz="2800" b="1" dirty="0">
              <a:solidFill>
                <a:schemeClr val="tx1"/>
              </a:solidFill>
            </a:rPr>
            <a:t>State GOP</a:t>
          </a:r>
        </a:p>
        <a:p>
          <a:r>
            <a:rPr lang="en-US" sz="2000" b="1" dirty="0">
              <a:solidFill>
                <a:schemeClr val="tx1"/>
              </a:solidFill>
            </a:rPr>
            <a:t>Officer led, Quarterly EC meetings, well funded, full time staff, donor relations, participation in national RNC, candidate support, decisions for the state GOP</a:t>
          </a:r>
        </a:p>
      </dgm:t>
    </dgm:pt>
    <dgm:pt modelId="{6F7529A2-65DA-4AA0-B0BD-648D8B60E52C}" type="parTrans" cxnId="{A1E9A76E-A463-40FA-9D21-60ACF99D14EE}">
      <dgm:prSet/>
      <dgm:spPr/>
      <dgm:t>
        <a:bodyPr/>
        <a:lstStyle/>
        <a:p>
          <a:endParaRPr lang="en-US"/>
        </a:p>
      </dgm:t>
    </dgm:pt>
    <dgm:pt modelId="{E0C94A07-FBE7-4C4F-A340-36CEA7814292}" type="sibTrans" cxnId="{A1E9A76E-A463-40FA-9D21-60ACF99D14EE}">
      <dgm:prSet/>
      <dgm:spPr/>
      <dgm:t>
        <a:bodyPr/>
        <a:lstStyle/>
        <a:p>
          <a:endParaRPr lang="en-US"/>
        </a:p>
      </dgm:t>
    </dgm:pt>
    <dgm:pt modelId="{EA1CAF27-E0C4-43CF-957A-3E13B9329BB1}" type="pres">
      <dgm:prSet presAssocID="{67727E82-616C-4D68-A75D-7A7565ED09B7}" presName="Name0" presStyleCnt="0">
        <dgm:presLayoutVars>
          <dgm:chPref val="1"/>
          <dgm:dir/>
          <dgm:animOne val="branch"/>
          <dgm:animLvl val="lvl"/>
          <dgm:resizeHandles/>
        </dgm:presLayoutVars>
      </dgm:prSet>
      <dgm:spPr/>
    </dgm:pt>
    <dgm:pt modelId="{FFD5FED0-57B4-467F-BCB2-61C62C270D56}" type="pres">
      <dgm:prSet presAssocID="{3053F46B-BE9E-4159-B507-BCD21345E1A1}" presName="vertOne" presStyleCnt="0"/>
      <dgm:spPr/>
    </dgm:pt>
    <dgm:pt modelId="{D8E6A17C-BD55-4B90-BD1D-6DBBB33141F8}" type="pres">
      <dgm:prSet presAssocID="{3053F46B-BE9E-4159-B507-BCD21345E1A1}" presName="txOne" presStyleLbl="node0" presStyleIdx="0" presStyleCnt="1" custLinFactNeighborY="-7767">
        <dgm:presLayoutVars>
          <dgm:chPref val="3"/>
        </dgm:presLayoutVars>
      </dgm:prSet>
      <dgm:spPr/>
    </dgm:pt>
    <dgm:pt modelId="{BB97046E-6B44-4E72-B7DA-E062EFFDAF79}" type="pres">
      <dgm:prSet presAssocID="{3053F46B-BE9E-4159-B507-BCD21345E1A1}" presName="parTransOne" presStyleCnt="0"/>
      <dgm:spPr/>
    </dgm:pt>
    <dgm:pt modelId="{89796C5B-8D95-42D5-85D5-B9EA5ECF0906}" type="pres">
      <dgm:prSet presAssocID="{3053F46B-BE9E-4159-B507-BCD21345E1A1}" presName="horzOne" presStyleCnt="0"/>
      <dgm:spPr/>
    </dgm:pt>
    <dgm:pt modelId="{C6EDF280-D48D-4347-9810-C4D305DA578E}" type="pres">
      <dgm:prSet presAssocID="{61A527B1-263C-43DD-B294-A005388FB978}" presName="vertTwo" presStyleCnt="0"/>
      <dgm:spPr/>
    </dgm:pt>
    <dgm:pt modelId="{F0209D8F-567F-439A-9E7E-9752C17557AC}" type="pres">
      <dgm:prSet presAssocID="{61A527B1-263C-43DD-B294-A005388FB978}" presName="txTwo" presStyleLbl="node2" presStyleIdx="0" presStyleCnt="1" custLinFactNeighborY="1">
        <dgm:presLayoutVars>
          <dgm:chPref val="3"/>
        </dgm:presLayoutVars>
      </dgm:prSet>
      <dgm:spPr/>
    </dgm:pt>
    <dgm:pt modelId="{9ED9DF9B-2C44-41C9-B4F8-4FF1D08E2409}" type="pres">
      <dgm:prSet presAssocID="{61A527B1-263C-43DD-B294-A005388FB978}" presName="parTransTwo" presStyleCnt="0"/>
      <dgm:spPr/>
    </dgm:pt>
    <dgm:pt modelId="{8BA965B7-BA44-4725-B0A5-4A4498F16E2D}" type="pres">
      <dgm:prSet presAssocID="{61A527B1-263C-43DD-B294-A005388FB978}" presName="horzTwo" presStyleCnt="0"/>
      <dgm:spPr/>
    </dgm:pt>
    <dgm:pt modelId="{CC0EE823-8FBE-41D8-937A-F166E3212328}" type="pres">
      <dgm:prSet presAssocID="{DAB9237B-B7B6-4616-BBEB-1CE8F5941427}" presName="vertThree" presStyleCnt="0"/>
      <dgm:spPr/>
    </dgm:pt>
    <dgm:pt modelId="{3BAC13B5-1347-49DE-9A30-291D4CE6C5E8}" type="pres">
      <dgm:prSet presAssocID="{DAB9237B-B7B6-4616-BBEB-1CE8F5941427}" presName="txThree" presStyleLbl="node3" presStyleIdx="0" presStyleCnt="1">
        <dgm:presLayoutVars>
          <dgm:chPref val="3"/>
        </dgm:presLayoutVars>
      </dgm:prSet>
      <dgm:spPr/>
    </dgm:pt>
    <dgm:pt modelId="{C403CFE8-F352-440D-83FB-4B867B6EF5F6}" type="pres">
      <dgm:prSet presAssocID="{DAB9237B-B7B6-4616-BBEB-1CE8F5941427}" presName="horzThree" presStyleCnt="0"/>
      <dgm:spPr/>
    </dgm:pt>
  </dgm:ptLst>
  <dgm:cxnLst>
    <dgm:cxn modelId="{BB798515-EDBD-4702-B7CD-2AB9DCCB0F55}" type="presOf" srcId="{67727E82-616C-4D68-A75D-7A7565ED09B7}" destId="{EA1CAF27-E0C4-43CF-957A-3E13B9329BB1}" srcOrd="0" destOrd="0" presId="urn:microsoft.com/office/officeart/2005/8/layout/architecture"/>
    <dgm:cxn modelId="{FB5F2E17-5E79-4BFC-8D20-AA9321FFC8BF}" type="presOf" srcId="{DAB9237B-B7B6-4616-BBEB-1CE8F5941427}" destId="{3BAC13B5-1347-49DE-9A30-291D4CE6C5E8}" srcOrd="0" destOrd="0" presId="urn:microsoft.com/office/officeart/2005/8/layout/architecture"/>
    <dgm:cxn modelId="{A1E9A76E-A463-40FA-9D21-60ACF99D14EE}" srcId="{61A527B1-263C-43DD-B294-A005388FB978}" destId="{DAB9237B-B7B6-4616-BBEB-1CE8F5941427}" srcOrd="0" destOrd="0" parTransId="{6F7529A2-65DA-4AA0-B0BD-648D8B60E52C}" sibTransId="{E0C94A07-FBE7-4C4F-A340-36CEA7814292}"/>
    <dgm:cxn modelId="{F9A41E8C-1F07-4BAB-8029-40330A0DEA07}" srcId="{3053F46B-BE9E-4159-B507-BCD21345E1A1}" destId="{61A527B1-263C-43DD-B294-A005388FB978}" srcOrd="0" destOrd="0" parTransId="{711F4C6E-5903-484A-BE2F-AA74BC8D5844}" sibTransId="{FA43C040-569E-4387-962D-D225E29567A8}"/>
    <dgm:cxn modelId="{1B1F1CC0-83EE-4CBA-86A5-6C1F2595C394}" srcId="{67727E82-616C-4D68-A75D-7A7565ED09B7}" destId="{3053F46B-BE9E-4159-B507-BCD21345E1A1}" srcOrd="0" destOrd="0" parTransId="{7FDD94E3-008D-4077-A5D7-E0F3E450D2C3}" sibTransId="{7A810B15-C1B2-4A1E-B7EC-4DE25EAEA9EA}"/>
    <dgm:cxn modelId="{9777ABC4-0627-4798-82A1-FFF895A70319}" type="presOf" srcId="{61A527B1-263C-43DD-B294-A005388FB978}" destId="{F0209D8F-567F-439A-9E7E-9752C17557AC}" srcOrd="0" destOrd="0" presId="urn:microsoft.com/office/officeart/2005/8/layout/architecture"/>
    <dgm:cxn modelId="{79072BFF-75A7-43DF-9F5D-D5AFD1D3BD51}" type="presOf" srcId="{3053F46B-BE9E-4159-B507-BCD21345E1A1}" destId="{D8E6A17C-BD55-4B90-BD1D-6DBBB33141F8}" srcOrd="0" destOrd="0" presId="urn:microsoft.com/office/officeart/2005/8/layout/architecture"/>
    <dgm:cxn modelId="{C451BD49-82E0-41A2-ADD2-1A0E13617876}" type="presParOf" srcId="{EA1CAF27-E0C4-43CF-957A-3E13B9329BB1}" destId="{FFD5FED0-57B4-467F-BCB2-61C62C270D56}" srcOrd="0" destOrd="0" presId="urn:microsoft.com/office/officeart/2005/8/layout/architecture"/>
    <dgm:cxn modelId="{6CD67989-DA5A-4B17-8962-0311BD17F9AE}" type="presParOf" srcId="{FFD5FED0-57B4-467F-BCB2-61C62C270D56}" destId="{D8E6A17C-BD55-4B90-BD1D-6DBBB33141F8}" srcOrd="0" destOrd="0" presId="urn:microsoft.com/office/officeart/2005/8/layout/architecture"/>
    <dgm:cxn modelId="{87DF2194-F007-42C9-A18C-EE75A06D6343}" type="presParOf" srcId="{FFD5FED0-57B4-467F-BCB2-61C62C270D56}" destId="{BB97046E-6B44-4E72-B7DA-E062EFFDAF79}" srcOrd="1" destOrd="0" presId="urn:microsoft.com/office/officeart/2005/8/layout/architecture"/>
    <dgm:cxn modelId="{149F757B-BB81-4909-B9CE-0F73A177B96C}" type="presParOf" srcId="{FFD5FED0-57B4-467F-BCB2-61C62C270D56}" destId="{89796C5B-8D95-42D5-85D5-B9EA5ECF0906}" srcOrd="2" destOrd="0" presId="urn:microsoft.com/office/officeart/2005/8/layout/architecture"/>
    <dgm:cxn modelId="{E831033F-66AB-44D5-8B42-09258D91E9DB}" type="presParOf" srcId="{89796C5B-8D95-42D5-85D5-B9EA5ECF0906}" destId="{C6EDF280-D48D-4347-9810-C4D305DA578E}" srcOrd="0" destOrd="0" presId="urn:microsoft.com/office/officeart/2005/8/layout/architecture"/>
    <dgm:cxn modelId="{5565CE89-6D49-49AE-8976-7BFC77EF20C9}" type="presParOf" srcId="{C6EDF280-D48D-4347-9810-C4D305DA578E}" destId="{F0209D8F-567F-439A-9E7E-9752C17557AC}" srcOrd="0" destOrd="0" presId="urn:microsoft.com/office/officeart/2005/8/layout/architecture"/>
    <dgm:cxn modelId="{1F375428-43B3-4057-9147-71715042B142}" type="presParOf" srcId="{C6EDF280-D48D-4347-9810-C4D305DA578E}" destId="{9ED9DF9B-2C44-41C9-B4F8-4FF1D08E2409}" srcOrd="1" destOrd="0" presId="urn:microsoft.com/office/officeart/2005/8/layout/architecture"/>
    <dgm:cxn modelId="{BDE274DC-8DC6-499B-A72B-0E4CD364A1F1}" type="presParOf" srcId="{C6EDF280-D48D-4347-9810-C4D305DA578E}" destId="{8BA965B7-BA44-4725-B0A5-4A4498F16E2D}" srcOrd="2" destOrd="0" presId="urn:microsoft.com/office/officeart/2005/8/layout/architecture"/>
    <dgm:cxn modelId="{867D01B3-2082-4D79-8D96-FF5E7170E7BD}" type="presParOf" srcId="{8BA965B7-BA44-4725-B0A5-4A4498F16E2D}" destId="{CC0EE823-8FBE-41D8-937A-F166E3212328}" srcOrd="0" destOrd="0" presId="urn:microsoft.com/office/officeart/2005/8/layout/architecture"/>
    <dgm:cxn modelId="{C30A5CE5-2828-4A76-AFEB-DB291A0C23B5}" type="presParOf" srcId="{CC0EE823-8FBE-41D8-937A-F166E3212328}" destId="{3BAC13B5-1347-49DE-9A30-291D4CE6C5E8}" srcOrd="0" destOrd="0" presId="urn:microsoft.com/office/officeart/2005/8/layout/architecture"/>
    <dgm:cxn modelId="{89A42EE0-82F7-4775-9313-D0E6A12691B0}" type="presParOf" srcId="{CC0EE823-8FBE-41D8-937A-F166E3212328}" destId="{C403CFE8-F352-440D-83FB-4B867B6EF5F6}"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6A17C-BD55-4B90-BD1D-6DBBB33141F8}">
      <dsp:nvSpPr>
        <dsp:cNvPr id="0" name=""/>
        <dsp:cNvSpPr/>
      </dsp:nvSpPr>
      <dsp:spPr>
        <a:xfrm>
          <a:off x="3968" y="3696359"/>
          <a:ext cx="8120062" cy="1709208"/>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Precinct </a:t>
          </a:r>
        </a:p>
        <a:p>
          <a:pPr marL="0" lvl="0" indent="0" algn="ctr" defTabSz="1244600">
            <a:lnSpc>
              <a:spcPct val="90000"/>
            </a:lnSpc>
            <a:spcBef>
              <a:spcPct val="0"/>
            </a:spcBef>
            <a:spcAft>
              <a:spcPct val="35000"/>
            </a:spcAft>
            <a:buNone/>
          </a:pPr>
          <a:r>
            <a:rPr lang="en-US" sz="2000" b="1" kern="1200" dirty="0"/>
            <a:t>Officer led, Recruitment, Community activities,  candidate forums, monthly meetings, decisions for precinct members</a:t>
          </a:r>
        </a:p>
      </dsp:txBody>
      <dsp:txXfrm>
        <a:off x="54029" y="3746420"/>
        <a:ext cx="8019940" cy="1609086"/>
      </dsp:txXfrm>
    </dsp:sp>
    <dsp:sp modelId="{F0209D8F-567F-439A-9E7E-9752C17557AC}">
      <dsp:nvSpPr>
        <dsp:cNvPr id="0" name=""/>
        <dsp:cNvSpPr/>
      </dsp:nvSpPr>
      <dsp:spPr>
        <a:xfrm>
          <a:off x="3968" y="1854730"/>
          <a:ext cx="8120062" cy="1709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County GOP</a:t>
          </a:r>
        </a:p>
        <a:p>
          <a:pPr marL="0" lvl="0" indent="0" algn="ctr" defTabSz="1244600">
            <a:lnSpc>
              <a:spcPct val="90000"/>
            </a:lnSpc>
            <a:spcBef>
              <a:spcPct val="0"/>
            </a:spcBef>
            <a:spcAft>
              <a:spcPct val="35000"/>
            </a:spcAft>
            <a:buNone/>
          </a:pPr>
          <a:r>
            <a:rPr lang="en-US" sz="2000" b="1" kern="1200" dirty="0"/>
            <a:t>Officer led, Recruitment, Community activities,  candidate forums, monthly/quarterly meetings, decisions for county GOP</a:t>
          </a:r>
        </a:p>
      </dsp:txBody>
      <dsp:txXfrm>
        <a:off x="54029" y="1904791"/>
        <a:ext cx="8019940" cy="1609086"/>
      </dsp:txXfrm>
    </dsp:sp>
    <dsp:sp modelId="{3BAC13B5-1347-49DE-9A30-291D4CE6C5E8}">
      <dsp:nvSpPr>
        <dsp:cNvPr id="0" name=""/>
        <dsp:cNvSpPr/>
      </dsp:nvSpPr>
      <dsp:spPr>
        <a:xfrm>
          <a:off x="3968" y="1947"/>
          <a:ext cx="8120062" cy="1709208"/>
        </a:xfrm>
        <a:prstGeom prst="roundRect">
          <a:avLst>
            <a:gd name="adj" fmla="val 10000"/>
          </a:avLst>
        </a:prstGeom>
        <a:solidFill>
          <a:srgbClr val="00B0F0"/>
        </a:solidFill>
        <a:ln w="19050" cap="flat" cmpd="sng" algn="ctr">
          <a:solidFill>
            <a:schemeClr val="lt1">
              <a:hueOff val="0"/>
              <a:satOff val="0"/>
              <a:lumOff val="0"/>
              <a:alpha val="52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State GOP</a:t>
          </a:r>
        </a:p>
        <a:p>
          <a:pPr marL="0" lvl="0" indent="0" algn="ctr" defTabSz="1244600">
            <a:lnSpc>
              <a:spcPct val="90000"/>
            </a:lnSpc>
            <a:spcBef>
              <a:spcPct val="0"/>
            </a:spcBef>
            <a:spcAft>
              <a:spcPct val="35000"/>
            </a:spcAft>
            <a:buNone/>
          </a:pPr>
          <a:r>
            <a:rPr lang="en-US" sz="2000" b="1" kern="1200" dirty="0">
              <a:solidFill>
                <a:schemeClr val="tx1"/>
              </a:solidFill>
            </a:rPr>
            <a:t>Officer led, Quarterly EC meetings, well funded, full time staff, donor relations, participation in national RNC, candidate support, decisions for the state GOP</a:t>
          </a:r>
        </a:p>
      </dsp:txBody>
      <dsp:txXfrm>
        <a:off x="54029" y="52008"/>
        <a:ext cx="8019940" cy="160908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CB9347D-5F1C-4B6B-96A7-E5FCFE7C9A75}" type="datetimeFigureOut">
              <a:rPr lang="en-US" smtClean="0"/>
              <a:t>1/5/2025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7A25BBC-DC19-4C38-8FE6-1DFADA794231}" type="slidenum">
              <a:rPr lang="en-US" smtClean="0"/>
              <a:t>‹#›</a:t>
            </a:fld>
            <a:endParaRPr lang="en-US"/>
          </a:p>
        </p:txBody>
      </p:sp>
    </p:spTree>
    <p:extLst>
      <p:ext uri="{BB962C8B-B14F-4D97-AF65-F5344CB8AC3E}">
        <p14:creationId xmlns:p14="http://schemas.microsoft.com/office/powerpoint/2010/main" val="69441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Hi, for those of you who don’t know me, I’m (insert your name here), and I would like to thank all of you for coming tonight. We have a presentation that will give us a bird’s eye view of the role of the precinct, GOP officers and how the GOP is organized and why you should care.  Once this presentation completes, you should have an understanding of why precincts are important and why your involvement can make a difference for our county and for our country</a:t>
            </a:r>
            <a:endParaRPr lang="en-US" sz="1600" b="1" dirty="0"/>
          </a:p>
        </p:txBody>
      </p:sp>
      <p:sp>
        <p:nvSpPr>
          <p:cNvPr id="4" name="Slide Number Placeholder 3"/>
          <p:cNvSpPr>
            <a:spLocks noGrp="1"/>
          </p:cNvSpPr>
          <p:nvPr>
            <p:ph type="sldNum" sz="quarter" idx="5"/>
          </p:nvPr>
        </p:nvSpPr>
        <p:spPr/>
        <p:txBody>
          <a:bodyPr/>
          <a:lstStyle/>
          <a:p>
            <a:fld id="{37A25BBC-DC19-4C38-8FE6-1DFADA794231}" type="slidenum">
              <a:rPr lang="en-US" smtClean="0"/>
              <a:t>1</a:t>
            </a:fld>
            <a:endParaRPr lang="en-US"/>
          </a:p>
        </p:txBody>
      </p:sp>
    </p:spTree>
    <p:extLst>
      <p:ext uri="{BB962C8B-B14F-4D97-AF65-F5344CB8AC3E}">
        <p14:creationId xmlns:p14="http://schemas.microsoft.com/office/powerpoint/2010/main" val="423806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41248">
              <a:buFont typeface="Arial" panose="020B0604020202020204" pitchFamily="34" charset="0"/>
              <a:buChar char="•"/>
            </a:pPr>
            <a:r>
              <a:rPr lang="en-US" sz="1600" dirty="0"/>
              <a:t>Title 7 of the SC Code of Laws lays the foundation for how political parties are established and certified, and establishes rules for how the parties are organized. Each party: Democrat, Republican, Constitution, etc. is governed by these statutes.</a:t>
            </a:r>
          </a:p>
          <a:p>
            <a:pPr marL="171450" indent="-171450" defTabSz="841248">
              <a:buFont typeface="Arial" panose="020B0604020202020204" pitchFamily="34" charset="0"/>
              <a:buChar char="•"/>
            </a:pPr>
            <a:r>
              <a:rPr lang="en-US" sz="1600" kern="1200" dirty="0">
                <a:solidFill>
                  <a:schemeClr val="tx1"/>
                </a:solidFill>
                <a:latin typeface="+mn-lt"/>
                <a:ea typeface="+mn-ea"/>
                <a:cs typeface="+mn-cs"/>
              </a:rPr>
              <a:t>Title 7, chapter 7 lists each county in the state (there are 46)</a:t>
            </a:r>
          </a:p>
          <a:p>
            <a:pPr marL="171450" indent="-171450" defTabSz="841248">
              <a:buFont typeface="Arial" panose="020B0604020202020204" pitchFamily="34" charset="0"/>
              <a:buChar char="•"/>
            </a:pPr>
            <a:r>
              <a:rPr lang="en-US" sz="1600" kern="1200" dirty="0">
                <a:solidFill>
                  <a:schemeClr val="tx1"/>
                </a:solidFill>
                <a:latin typeface="+mn-lt"/>
                <a:ea typeface="+mn-ea"/>
                <a:cs typeface="+mn-cs"/>
              </a:rPr>
              <a:t>Counties and even parts of counties are grouped into </a:t>
            </a:r>
            <a:r>
              <a:rPr lang="en-US" sz="1600" kern="1200" dirty="0" err="1">
                <a:solidFill>
                  <a:schemeClr val="tx1"/>
                </a:solidFill>
                <a:latin typeface="+mn-lt"/>
                <a:ea typeface="+mn-ea"/>
                <a:cs typeface="+mn-cs"/>
              </a:rPr>
              <a:t>into</a:t>
            </a:r>
            <a:r>
              <a:rPr lang="en-US" sz="1600" kern="1200" dirty="0">
                <a:solidFill>
                  <a:schemeClr val="tx1"/>
                </a:solidFill>
                <a:latin typeface="+mn-lt"/>
                <a:ea typeface="+mn-ea"/>
                <a:cs typeface="+mn-cs"/>
              </a:rPr>
              <a:t> congressional districts – there are 7 of those in South Carolina and each district gets a congressional house representative.  </a:t>
            </a:r>
          </a:p>
          <a:p>
            <a:pPr marL="171450" indent="-171450" defTabSz="841248">
              <a:buFont typeface="Arial" panose="020B0604020202020204" pitchFamily="34" charset="0"/>
              <a:buChar char="•"/>
            </a:pPr>
            <a:r>
              <a:rPr lang="en-US" sz="1600" kern="1200" dirty="0">
                <a:solidFill>
                  <a:schemeClr val="tx1"/>
                </a:solidFill>
                <a:latin typeface="+mn-lt"/>
                <a:ea typeface="+mn-ea"/>
                <a:cs typeface="+mn-cs"/>
              </a:rPr>
              <a:t>Our district is district X and has X number of counties in it.  Our congressional representative is [name of representative]</a:t>
            </a:r>
          </a:p>
          <a:p>
            <a:pPr marL="171450" marR="0" lvl="0" indent="-171450" algn="l" defTabSz="84124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latin typeface="+mn-lt"/>
                <a:ea typeface="+mn-ea"/>
                <a:cs typeface="+mn-cs"/>
              </a:rPr>
              <a:t>Counties are also divided into precincts</a:t>
            </a:r>
          </a:p>
          <a:p>
            <a:pPr marL="171450" indent="-171450" defTabSz="841248">
              <a:buFont typeface="Arial" panose="020B0604020202020204" pitchFamily="34" charset="0"/>
              <a:buChar char="•"/>
            </a:pPr>
            <a:r>
              <a:rPr lang="en-US" sz="1600" kern="1200" dirty="0">
                <a:solidFill>
                  <a:schemeClr val="tx1"/>
                </a:solidFill>
                <a:latin typeface="+mn-lt"/>
                <a:ea typeface="+mn-ea"/>
                <a:cs typeface="+mn-cs"/>
              </a:rPr>
              <a:t>A precinct is the smallest political geographic division in a state. The area varies in size</a:t>
            </a:r>
            <a:r>
              <a:rPr lang="en-US" sz="1600" dirty="0"/>
              <a:t> </a:t>
            </a:r>
            <a:r>
              <a:rPr lang="en-US" sz="1600" kern="1200" dirty="0">
                <a:solidFill>
                  <a:schemeClr val="tx1"/>
                </a:solidFill>
                <a:latin typeface="+mn-lt"/>
                <a:ea typeface="+mn-ea"/>
                <a:cs typeface="+mn-cs"/>
              </a:rPr>
              <a:t>and is determined by population.</a:t>
            </a:r>
          </a:p>
          <a:p>
            <a:pPr defTabSz="841248">
              <a:spcAft>
                <a:spcPts val="600"/>
              </a:spcAft>
            </a:pPr>
            <a:endParaRPr lang="en-US" sz="1600" dirty="0"/>
          </a:p>
          <a:p>
            <a:endParaRPr lang="en-US" dirty="0"/>
          </a:p>
        </p:txBody>
      </p:sp>
      <p:sp>
        <p:nvSpPr>
          <p:cNvPr id="4" name="Slide Number Placeholder 3"/>
          <p:cNvSpPr>
            <a:spLocks noGrp="1"/>
          </p:cNvSpPr>
          <p:nvPr>
            <p:ph type="sldNum" sz="quarter" idx="5"/>
          </p:nvPr>
        </p:nvSpPr>
        <p:spPr/>
        <p:txBody>
          <a:bodyPr/>
          <a:lstStyle/>
          <a:p>
            <a:fld id="{37A25BBC-DC19-4C38-8FE6-1DFADA794231}" type="slidenum">
              <a:rPr lang="en-US" smtClean="0"/>
              <a:t>2</a:t>
            </a:fld>
            <a:endParaRPr lang="en-US"/>
          </a:p>
        </p:txBody>
      </p:sp>
    </p:spTree>
    <p:extLst>
      <p:ext uri="{BB962C8B-B14F-4D97-AF65-F5344CB8AC3E}">
        <p14:creationId xmlns:p14="http://schemas.microsoft.com/office/powerpoint/2010/main" val="11279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[you should customize your slide for your county and precincts]</a:t>
            </a:r>
          </a:p>
          <a:p>
            <a:r>
              <a:rPr lang="en-US" sz="1600" dirty="0"/>
              <a:t>Here’s a map of a county (Pickens County) and there are 61 precincts. </a:t>
            </a:r>
          </a:p>
          <a:p>
            <a:r>
              <a:rPr lang="en-US" sz="1600" dirty="0"/>
              <a:t>You can see from this that </a:t>
            </a:r>
            <a:r>
              <a:rPr lang="en-US" sz="1600" dirty="0" err="1"/>
              <a:t>Picken’s</a:t>
            </a:r>
            <a:r>
              <a:rPr lang="en-US" sz="1600" dirty="0"/>
              <a:t> county population is spread out with more  of the population located in the southern portion where the city of Easley is located. </a:t>
            </a:r>
          </a:p>
          <a:p>
            <a:r>
              <a:rPr lang="en-US" sz="1600" dirty="0"/>
              <a:t>Where there is more population, you will likely see more precincts since the state has indicated precinct size should be no more than 1500 voters.  </a:t>
            </a:r>
          </a:p>
          <a:p>
            <a:r>
              <a:rPr lang="en-US" sz="1600" dirty="0"/>
              <a:t>These 1500 voters will be the people living near you – your friends and your neighbors. </a:t>
            </a:r>
          </a:p>
          <a:p>
            <a:r>
              <a:rPr lang="en-US" sz="1600" dirty="0"/>
              <a:t>One other important piece of information is that there are organized precincts and there are precincts that are not organized.  </a:t>
            </a:r>
          </a:p>
          <a:p>
            <a:r>
              <a:rPr lang="en-US" sz="1600" dirty="0"/>
              <a:t>An organized precinct is one that is recognized as such at Reorg (which we will discuss shortly) or by the county Executive Committee and usually has at least one elected officer.  If there is only on officer in a precinct that person might take on most of the roles in the precinct.</a:t>
            </a:r>
          </a:p>
          <a:p>
            <a:r>
              <a:rPr lang="en-US" sz="1600" dirty="0"/>
              <a:t>Every organized precinct will have a vote at Reorg and able to elect delegates to the county convention – more on this later. </a:t>
            </a:r>
          </a:p>
          <a:p>
            <a:r>
              <a:rPr lang="en-US" sz="1600" dirty="0"/>
              <a:t>This “one elected officer” is not in the rules, but is just common sense – if there is no one to represent the precinct officially then it is not organized.  (Rule 4 of the South Carolina Republican Party Rules - https://sc.gop/assets/uploads/2022/09/SCGOP-Rules-Updated-2022-Convention.pdf</a:t>
            </a:r>
          </a:p>
          <a:p>
            <a:endParaRPr lang="en-US" dirty="0"/>
          </a:p>
        </p:txBody>
      </p:sp>
      <p:sp>
        <p:nvSpPr>
          <p:cNvPr id="4" name="Slide Number Placeholder 3"/>
          <p:cNvSpPr>
            <a:spLocks noGrp="1"/>
          </p:cNvSpPr>
          <p:nvPr>
            <p:ph type="sldNum" sz="quarter" idx="5"/>
          </p:nvPr>
        </p:nvSpPr>
        <p:spPr/>
        <p:txBody>
          <a:bodyPr/>
          <a:lstStyle/>
          <a:p>
            <a:fld id="{37A25BBC-DC19-4C38-8FE6-1DFADA794231}" type="slidenum">
              <a:rPr lang="en-US" smtClean="0"/>
              <a:t>3</a:t>
            </a:fld>
            <a:endParaRPr lang="en-US"/>
          </a:p>
        </p:txBody>
      </p:sp>
    </p:spTree>
    <p:extLst>
      <p:ext uri="{BB962C8B-B14F-4D97-AF65-F5344CB8AC3E}">
        <p14:creationId xmlns:p14="http://schemas.microsoft.com/office/powerpoint/2010/main" val="34258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75707-0E0E-6FC3-E0DF-19DE26658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ABBE5-D9C3-26C6-B77B-7CFD0529F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B6EBE-1A56-9BBF-0E26-F0FA81DD46EA}"/>
              </a:ext>
            </a:extLst>
          </p:cNvPr>
          <p:cNvSpPr>
            <a:spLocks noGrp="1"/>
          </p:cNvSpPr>
          <p:nvPr>
            <p:ph type="body" idx="1"/>
          </p:nvPr>
        </p:nvSpPr>
        <p:spPr/>
        <p:txBody>
          <a:bodyPr/>
          <a:lstStyle/>
          <a:p>
            <a:pPr marL="285750" indent="-285750" algn="ctr">
              <a:lnSpc>
                <a:spcPct val="90000"/>
              </a:lnSpc>
              <a:buFont typeface="Arial" panose="020B0604020202020204" pitchFamily="34" charset="0"/>
              <a:buChar char="•"/>
            </a:pPr>
            <a:endParaRPr lang="en-US" sz="1600" b="1" dirty="0"/>
          </a:p>
          <a:p>
            <a:pPr marL="171450" indent="-171450">
              <a:buFont typeface="Arial" panose="020B0604020202020204" pitchFamily="34" charset="0"/>
              <a:buChar char="•"/>
            </a:pPr>
            <a:r>
              <a:rPr lang="en-US" sz="1600" dirty="0"/>
              <a:t>Very important questions.  Precincts are probably the most critical component of the GOP political structure.  </a:t>
            </a:r>
          </a:p>
          <a:p>
            <a:pPr marL="171450" indent="-171450">
              <a:buFont typeface="Arial" panose="020B0604020202020204" pitchFamily="34" charset="0"/>
              <a:buChar char="•"/>
            </a:pPr>
            <a:r>
              <a:rPr lang="en-US" sz="1600" dirty="0"/>
              <a:t>Precincts are truly the grassroots foundation and the building blocks of the entire GOP.  </a:t>
            </a:r>
          </a:p>
          <a:p>
            <a:pPr marL="171450" indent="-171450">
              <a:buFont typeface="Arial" panose="020B0604020202020204" pitchFamily="34" charset="0"/>
              <a:buChar char="•"/>
            </a:pPr>
            <a:r>
              <a:rPr lang="en-US" sz="1600" dirty="0"/>
              <a:t>It is where you as an individual can really have an impact on your county, state, district and even national GOP.  </a:t>
            </a:r>
          </a:p>
          <a:p>
            <a:pPr marL="171450" indent="-171450">
              <a:buFont typeface="Arial" panose="020B0604020202020204" pitchFamily="34" charset="0"/>
              <a:buChar char="•"/>
            </a:pPr>
            <a:r>
              <a:rPr lang="en-US" sz="1600" dirty="0"/>
              <a:t>It is important to understand the structure of precincts because the structure governing a precinct is the same structure governing the County GOP, the District GOP, the state GOP and even the national GOP.   </a:t>
            </a:r>
          </a:p>
          <a:p>
            <a:pPr marL="171450" indent="-171450">
              <a:buFont typeface="Arial" panose="020B0604020202020204" pitchFamily="34" charset="0"/>
              <a:buChar char="•"/>
            </a:pPr>
            <a:r>
              <a:rPr lang="en-US" sz="1600" dirty="0"/>
              <a:t>Once you understand one, you will understand them all. </a:t>
            </a:r>
          </a:p>
          <a:p>
            <a:pPr marL="171450" indent="-171450">
              <a:buFont typeface="Arial" panose="020B0604020202020204" pitchFamily="34" charset="0"/>
              <a:buChar char="•"/>
            </a:pPr>
            <a:r>
              <a:rPr lang="en-US" sz="1600" dirty="0"/>
              <a:t>So the next question is how precinct officers are elected and how do all these parts of the GOP work together? </a:t>
            </a:r>
          </a:p>
          <a:p>
            <a:endParaRPr lang="en-US" sz="1200" dirty="0"/>
          </a:p>
        </p:txBody>
      </p:sp>
      <p:sp>
        <p:nvSpPr>
          <p:cNvPr id="4" name="Slide Number Placeholder 3">
            <a:extLst>
              <a:ext uri="{FF2B5EF4-FFF2-40B4-BE49-F238E27FC236}">
                <a16:creationId xmlns:a16="http://schemas.microsoft.com/office/drawing/2014/main" id="{57ED7702-9752-120D-3769-15838BDF20D0}"/>
              </a:ext>
            </a:extLst>
          </p:cNvPr>
          <p:cNvSpPr>
            <a:spLocks noGrp="1"/>
          </p:cNvSpPr>
          <p:nvPr>
            <p:ph type="sldNum" sz="quarter" idx="5"/>
          </p:nvPr>
        </p:nvSpPr>
        <p:spPr/>
        <p:txBody>
          <a:bodyPr/>
          <a:lstStyle/>
          <a:p>
            <a:fld id="{37A25BBC-DC19-4C38-8FE6-1DFADA794231}" type="slidenum">
              <a:rPr lang="en-US" smtClean="0"/>
              <a:t>4</a:t>
            </a:fld>
            <a:endParaRPr lang="en-US"/>
          </a:p>
        </p:txBody>
      </p:sp>
    </p:spTree>
    <p:extLst>
      <p:ext uri="{BB962C8B-B14F-4D97-AF65-F5344CB8AC3E}">
        <p14:creationId xmlns:p14="http://schemas.microsoft.com/office/powerpoint/2010/main" val="210127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dirty="0"/>
              <a:t>Precincts have officers that are elected to a 2 year term.  The EC and President will generally attend all county GOP meetings (only the EC has the vote and the president will only vote in the absence of the EC). </a:t>
            </a:r>
          </a:p>
          <a:p>
            <a:pPr marL="171450" indent="-171450">
              <a:buFont typeface="Arial" panose="020B0604020202020204" pitchFamily="34" charset="0"/>
              <a:buChar char="•"/>
            </a:pPr>
            <a:r>
              <a:rPr lang="en-US" sz="1600" dirty="0"/>
              <a:t>The EC (or president/chairman) is the person who represents his/her precinct – what they want and need – at the GOP meetings to make sure those needs are being heard and acted upon. </a:t>
            </a:r>
          </a:p>
          <a:p>
            <a:pPr marL="171450" indent="-171450">
              <a:buFont typeface="Arial" panose="020B0604020202020204" pitchFamily="34" charset="0"/>
              <a:buChar char="•"/>
            </a:pPr>
            <a:r>
              <a:rPr lang="en-US" sz="1600" dirty="0"/>
              <a:t>These same officer roles also exist at the county, district, state and national levels – the functions are similar but just with a greater scope/jurisdiction.  </a:t>
            </a:r>
          </a:p>
          <a:p>
            <a:pPr marL="171450" indent="-171450">
              <a:buFont typeface="Arial" panose="020B0604020202020204" pitchFamily="34" charset="0"/>
              <a:buChar char="•"/>
            </a:pPr>
            <a:r>
              <a:rPr lang="en-US" sz="1600" dirty="0"/>
              <a:t>The only difference is at the precinct level there is a President, but at the county or higher levels, the role is called the Chairman.</a:t>
            </a:r>
          </a:p>
          <a:p>
            <a:pPr marL="171450" indent="-171450">
              <a:buFont typeface="Arial" panose="020B0604020202020204" pitchFamily="34" charset="0"/>
              <a:buChar char="•"/>
            </a:pPr>
            <a:r>
              <a:rPr lang="en-US" sz="1600" dirty="0"/>
              <a:t>Detailed brochures on each of these roles is available here:  https://www.screpublicanassembly.org/</a:t>
            </a:r>
          </a:p>
        </p:txBody>
      </p:sp>
      <p:sp>
        <p:nvSpPr>
          <p:cNvPr id="4" name="Slide Number Placeholder 3"/>
          <p:cNvSpPr>
            <a:spLocks noGrp="1"/>
          </p:cNvSpPr>
          <p:nvPr>
            <p:ph type="sldNum" sz="quarter" idx="5"/>
          </p:nvPr>
        </p:nvSpPr>
        <p:spPr/>
        <p:txBody>
          <a:bodyPr/>
          <a:lstStyle/>
          <a:p>
            <a:fld id="{37A25BBC-DC19-4C38-8FE6-1DFADA794231}" type="slidenum">
              <a:rPr lang="en-US" smtClean="0"/>
              <a:t>5</a:t>
            </a:fld>
            <a:endParaRPr lang="en-US"/>
          </a:p>
        </p:txBody>
      </p:sp>
    </p:spTree>
    <p:extLst>
      <p:ext uri="{BB962C8B-B14F-4D97-AF65-F5344CB8AC3E}">
        <p14:creationId xmlns:p14="http://schemas.microsoft.com/office/powerpoint/2010/main" val="366843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CE865-DC7A-4E39-B126-924D2A908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30617-222E-5C16-F833-408D52BE2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FD7B8-F900-5354-D832-2C2C80F269B5}"/>
              </a:ext>
            </a:extLst>
          </p:cNvPr>
          <p:cNvSpPr>
            <a:spLocks noGrp="1"/>
          </p:cNvSpPr>
          <p:nvPr>
            <p:ph type="body" idx="1"/>
          </p:nvPr>
        </p:nvSpPr>
        <p:spPr/>
        <p:txBody>
          <a:bodyPr/>
          <a:lstStyle/>
          <a:p>
            <a:pPr marL="171450" indent="-171450">
              <a:lnSpc>
                <a:spcPct val="90000"/>
              </a:lnSpc>
              <a:buFont typeface="Arial" panose="020B0604020202020204" pitchFamily="34" charset="0"/>
              <a:buChar char="•"/>
            </a:pPr>
            <a:r>
              <a:rPr lang="en-US" sz="1600" dirty="0"/>
              <a:t>These officers are elected at something called Reorg or Reorganization.  We will go into that in a minute.  </a:t>
            </a:r>
          </a:p>
          <a:p>
            <a:pPr marL="171450" indent="-171450">
              <a:lnSpc>
                <a:spcPct val="90000"/>
              </a:lnSpc>
              <a:buFont typeface="Arial" panose="020B0604020202020204" pitchFamily="34" charset="0"/>
              <a:buChar char="•"/>
            </a:pPr>
            <a:r>
              <a:rPr lang="en-US" sz="1600" dirty="0"/>
              <a:t>The GOP leaders that are elected at Reorg will serve for two years and run the party in their respective jurisdictions for that time.   Exceptions however are district and national GOP officers – these are elected to 4 year terms. </a:t>
            </a:r>
          </a:p>
          <a:p>
            <a:pPr marL="171450" indent="-171450">
              <a:lnSpc>
                <a:spcPct val="90000"/>
              </a:lnSpc>
              <a:buFont typeface="Arial" panose="020B0604020202020204" pitchFamily="34" charset="0"/>
              <a:buChar char="•"/>
            </a:pPr>
            <a:r>
              <a:rPr lang="en-US" sz="1600" dirty="0"/>
              <a:t>Precincts focus on direct community involvement, issues that are of interest to their neighbors and they work on recruitment – it is essential to build their numbers so they can have a greater influence on what happens at the county and state levels.</a:t>
            </a:r>
          </a:p>
          <a:p>
            <a:pPr marL="171450" indent="-171450">
              <a:lnSpc>
                <a:spcPct val="90000"/>
              </a:lnSpc>
              <a:buFont typeface="Arial" panose="020B0604020202020204" pitchFamily="34" charset="0"/>
              <a:buChar char="•"/>
            </a:pPr>
            <a:r>
              <a:rPr lang="en-US" sz="1600" dirty="0"/>
              <a:t>County GOP runs the party at the county level – holds the monthly/quarterly EC meetings – where the ECs are gathered to bring their precincts’ concerns to the GOP leadership, vote on how money is spent, events, resolutions.  </a:t>
            </a:r>
          </a:p>
          <a:p>
            <a:pPr marL="171450" indent="-171450">
              <a:lnSpc>
                <a:spcPct val="90000"/>
              </a:lnSpc>
              <a:buFont typeface="Arial" panose="020B0604020202020204" pitchFamily="34" charset="0"/>
              <a:buChar char="•"/>
            </a:pPr>
            <a:r>
              <a:rPr lang="en-US" sz="1600" dirty="0"/>
              <a:t>The ECs really are the ones that are running the county GOP although the County Chairman is the organizer – like the president at the precinct level.  </a:t>
            </a:r>
          </a:p>
          <a:p>
            <a:pPr marL="171450" indent="-171450">
              <a:lnSpc>
                <a:spcPct val="90000"/>
              </a:lnSpc>
              <a:buFont typeface="Arial" panose="020B0604020202020204" pitchFamily="34" charset="0"/>
              <a:buChar char="•"/>
            </a:pPr>
            <a:r>
              <a:rPr lang="en-US" sz="1600" dirty="0"/>
              <a:t>The chairman is supposed to be listening to their ECs and implementing and responding to their needs – most decisions are supposed to be made with a vote of the ECs.  </a:t>
            </a:r>
          </a:p>
          <a:p>
            <a:pPr marL="171450" indent="-171450">
              <a:lnSpc>
                <a:spcPct val="90000"/>
              </a:lnSpc>
              <a:buFont typeface="Arial" panose="020B0604020202020204" pitchFamily="34" charset="0"/>
              <a:buChar char="•"/>
            </a:pPr>
            <a:r>
              <a:rPr lang="en-US" sz="1600" dirty="0"/>
              <a:t>If the ECs are not happy with the performance of their chairman, they can censure him/her although that rarely happens but did just happen recently in one county.</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a:t>Districts are a little different but also can have meetings, bring their counties together to have greater impact in the counties as well as in the state.   In the past these have been sort of do nothing positions- officers are elected and never heard from again for four years, but that is changing. </a:t>
            </a:r>
          </a:p>
          <a:p>
            <a:pPr marL="171450" indent="-171450">
              <a:lnSpc>
                <a:spcPct val="90000"/>
              </a:lnSpc>
              <a:buFont typeface="Arial" panose="020B0604020202020204" pitchFamily="34" charset="0"/>
              <a:buChar char="•"/>
            </a:pPr>
            <a:r>
              <a:rPr lang="en-US" sz="1600" dirty="0"/>
              <a:t>State GOP is run similarly to the county and the same ideas apply.  This is really where all the funding comes from.  The SC GOP interacts with donors and provides financial support (or not) to the districts and counties.   Again the ECs are the ones that are really supposed to be running things, with the chairman acting in response to their directives. </a:t>
            </a:r>
          </a:p>
          <a:p>
            <a:pPr marL="171450" indent="-171450">
              <a:lnSpc>
                <a:spcPct val="90000"/>
              </a:lnSpc>
              <a:buFont typeface="Arial" panose="020B0604020202020204" pitchFamily="34" charset="0"/>
              <a:buChar char="•"/>
            </a:pPr>
            <a:r>
              <a:rPr lang="en-US" sz="1600" dirty="0"/>
              <a:t>So from the precinct level to state and even national, it is a numbers game –  whoever has the numbers will win.   Whoever has the most ECs with their vote will win. </a:t>
            </a:r>
          </a:p>
          <a:p>
            <a:pPr marL="171450" indent="-171450">
              <a:buFont typeface="Arial" panose="020B0604020202020204" pitchFamily="34" charset="0"/>
              <a:buChar char="•"/>
            </a:pPr>
            <a:r>
              <a:rPr lang="en-US" sz="1600" dirty="0"/>
              <a:t>This is very critical because it is really at the state level where key decisions are made about how millions of dollars of party money is spent, how donors are managed, where GOP support for candidates will be given – this is why it is so critical for the precincts to grow and recruit likeminded individuals – so that through the precincts, the grassroots can impact the GOP not only locally but also at the state level. </a:t>
            </a:r>
          </a:p>
          <a:p>
            <a:pPr marL="171450" indent="-171450" algn="l" defTabSz="914400" rtl="0" eaLnBrk="1" latinLnBrk="0" hangingPunct="1">
              <a:buFont typeface="Arial" panose="020B0604020202020204" pitchFamily="34" charset="0"/>
              <a:buChar char="•"/>
            </a:pPr>
            <a:r>
              <a:rPr lang="en-US" sz="1600" kern="1200" dirty="0">
                <a:solidFill>
                  <a:schemeClr val="tx1"/>
                </a:solidFill>
                <a:latin typeface="+mn-lt"/>
                <a:ea typeface="+mn-ea"/>
                <a:cs typeface="+mn-cs"/>
              </a:rPr>
              <a:t>The next item to be discussed is how are these officers elected?  </a:t>
            </a:r>
          </a:p>
          <a:p>
            <a:pPr marL="171450" indent="-171450" algn="l" defTabSz="914400" rtl="0" eaLnBrk="1" latinLnBrk="0" hangingPunct="1">
              <a:buFont typeface="Arial" panose="020B0604020202020204" pitchFamily="34" charset="0"/>
              <a:buChar char="•"/>
            </a:pPr>
            <a:r>
              <a:rPr lang="en-US" sz="1600" kern="1200" dirty="0">
                <a:solidFill>
                  <a:schemeClr val="tx1"/>
                </a:solidFill>
                <a:latin typeface="+mn-lt"/>
                <a:ea typeface="+mn-ea"/>
                <a:cs typeface="+mn-cs"/>
              </a:rPr>
              <a:t>At something called Reorg</a:t>
            </a:r>
          </a:p>
          <a:p>
            <a:pPr>
              <a:lnSpc>
                <a:spcPct val="90000"/>
              </a:lnSpc>
            </a:pPr>
            <a:endParaRPr lang="en-US" sz="1600" dirty="0"/>
          </a:p>
          <a:p>
            <a:endParaRPr lang="en-US" sz="1600" dirty="0"/>
          </a:p>
          <a:p>
            <a:pPr>
              <a:lnSpc>
                <a:spcPct val="90000"/>
              </a:lnSpc>
            </a:pPr>
            <a:endParaRPr lang="en-US" sz="1600" dirty="0"/>
          </a:p>
          <a:p>
            <a:endParaRPr lang="en-US" sz="1600" dirty="0"/>
          </a:p>
          <a:p>
            <a:endParaRPr lang="en-US" dirty="0"/>
          </a:p>
        </p:txBody>
      </p:sp>
      <p:sp>
        <p:nvSpPr>
          <p:cNvPr id="4" name="Slide Number Placeholder 3">
            <a:extLst>
              <a:ext uri="{FF2B5EF4-FFF2-40B4-BE49-F238E27FC236}">
                <a16:creationId xmlns:a16="http://schemas.microsoft.com/office/drawing/2014/main" id="{BB545C35-3E81-CF7C-FBE6-C7E8A67A0061}"/>
              </a:ext>
            </a:extLst>
          </p:cNvPr>
          <p:cNvSpPr>
            <a:spLocks noGrp="1"/>
          </p:cNvSpPr>
          <p:nvPr>
            <p:ph type="sldNum" sz="quarter" idx="5"/>
          </p:nvPr>
        </p:nvSpPr>
        <p:spPr/>
        <p:txBody>
          <a:bodyPr/>
          <a:lstStyle/>
          <a:p>
            <a:fld id="{37A25BBC-DC19-4C38-8FE6-1DFADA794231}" type="slidenum">
              <a:rPr lang="en-US" smtClean="0"/>
              <a:t>6</a:t>
            </a:fld>
            <a:endParaRPr lang="en-US"/>
          </a:p>
        </p:txBody>
      </p:sp>
    </p:spTree>
    <p:extLst>
      <p:ext uri="{BB962C8B-B14F-4D97-AF65-F5344CB8AC3E}">
        <p14:creationId xmlns:p14="http://schemas.microsoft.com/office/powerpoint/2010/main" val="291982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A8493-D020-D69B-A3DB-FC81DEAD6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95A81-978F-1681-ADC9-EBAC1AA47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4B4D9-3159-433C-722C-16AAA4EEC091}"/>
              </a:ext>
            </a:extLst>
          </p:cNvPr>
          <p:cNvSpPr>
            <a:spLocks noGrp="1"/>
          </p:cNvSpPr>
          <p:nvPr>
            <p:ph type="body" idx="1"/>
          </p:nvPr>
        </p:nvSpPr>
        <p:spPr/>
        <p:txBody>
          <a:bodyPr/>
          <a:lstStyle/>
          <a:p>
            <a:pPr marL="171450" indent="-171450">
              <a:lnSpc>
                <a:spcPct val="90000"/>
              </a:lnSpc>
              <a:buFont typeface="Arial" panose="020B0604020202020204" pitchFamily="34" charset="0"/>
              <a:buChar char="•"/>
            </a:pPr>
            <a:r>
              <a:rPr lang="en-US" sz="1600" dirty="0"/>
              <a:t>How are precinct officers elected?  They are elected at something called Reorg.  </a:t>
            </a:r>
          </a:p>
          <a:p>
            <a:pPr marL="171450" indent="-171450">
              <a:lnSpc>
                <a:spcPct val="90000"/>
              </a:lnSpc>
              <a:buFont typeface="Arial" panose="020B0604020202020204" pitchFamily="34" charset="0"/>
              <a:buChar char="•"/>
            </a:pPr>
            <a:r>
              <a:rPr lang="en-US" sz="1600" dirty="0"/>
              <a:t>What is Reorg? </a:t>
            </a:r>
          </a:p>
          <a:p>
            <a:pPr marL="171450" indent="-171450">
              <a:lnSpc>
                <a:spcPct val="90000"/>
              </a:lnSpc>
              <a:buFont typeface="Arial" panose="020B0604020202020204" pitchFamily="34" charset="0"/>
              <a:buChar char="•"/>
            </a:pPr>
            <a:r>
              <a:rPr lang="en-US" sz="1600" dirty="0"/>
              <a:t>The SC Code establishes the schedule, and each political party is required to hold reorganization meetings every two years. This is when the people in all of the different precincts will meet and elect precinct officers and county convention delegates. </a:t>
            </a:r>
          </a:p>
          <a:p>
            <a:pPr marL="171450" indent="-171450">
              <a:lnSpc>
                <a:spcPct val="90000"/>
              </a:lnSpc>
              <a:buFont typeface="Arial" panose="020B0604020202020204" pitchFamily="34" charset="0"/>
              <a:buChar char="•"/>
            </a:pPr>
            <a:r>
              <a:rPr lang="en-US" sz="1600" dirty="0"/>
              <a:t>The next reorg is in March of 2025. </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a:t>Some counties hold their Reorg meeting in a centralized location where all the precincts gather together to vote on their officers and delegates.  Some other counties follow a more distributed model and hold their Reorg in the each of the precincts and then report back to the county on elections and decisions. </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dirty="0"/>
              <a:t>Either way, Reorg is mandated by South Carolina law and it is really important for as many people as possible to participate – if you have built community at your precinct and increased your numbers, you will know who is likeminded, and who is interested in serving as leaders. – </a:t>
            </a:r>
            <a:r>
              <a:rPr lang="en-US" sz="1600" b="1" dirty="0"/>
              <a:t>having the numbers will allow you to vote your preferred officers into leadership and these people will carry your requirements to the county, state, district and even national level.</a:t>
            </a:r>
          </a:p>
          <a:p>
            <a:pPr marL="171450" indent="-171450">
              <a:lnSpc>
                <a:spcPct val="90000"/>
              </a:lnSpc>
              <a:buFont typeface="Arial" panose="020B0604020202020204" pitchFamily="34" charset="0"/>
              <a:buChar char="•"/>
            </a:pPr>
            <a:r>
              <a:rPr lang="en-US" sz="1600" dirty="0"/>
              <a:t>In the past, in many counties across South Carolina, there are precincts where only one or two people have come to reorg in the past. Many of these folks have been attending for decades. They participate at reorg to elect their friends and then don’t come back for two years!   That’s very frustrating for “we the people” who really want to be involved . . .and want positive change. </a:t>
            </a:r>
          </a:p>
          <a:p>
            <a:pPr marL="171450" indent="-171450">
              <a:lnSpc>
                <a:spcPct val="90000"/>
              </a:lnSpc>
              <a:buFont typeface="Arial" panose="020B0604020202020204" pitchFamily="34" charset="0"/>
              <a:buChar char="•"/>
            </a:pPr>
            <a:r>
              <a:rPr lang="en-US" sz="1600" dirty="0"/>
              <a:t>If the same people keep getting voted in and then do nothing for two years, then nothing will ever change. </a:t>
            </a:r>
          </a:p>
          <a:p>
            <a:pPr marL="171450" indent="-171450">
              <a:lnSpc>
                <a:spcPct val="90000"/>
              </a:lnSpc>
              <a:buFont typeface="Arial" panose="020B0604020202020204" pitchFamily="34" charset="0"/>
              <a:buChar char="•"/>
            </a:pPr>
            <a:r>
              <a:rPr lang="en-US" sz="1600" dirty="0"/>
              <a:t>It is at the precincts that we can start to change this.  </a:t>
            </a:r>
          </a:p>
          <a:p>
            <a:pPr marL="171450" indent="-171450">
              <a:lnSpc>
                <a:spcPct val="90000"/>
              </a:lnSpc>
              <a:buFont typeface="Arial" panose="020B0604020202020204" pitchFamily="34" charset="0"/>
              <a:buChar char="•"/>
            </a:pPr>
            <a:r>
              <a:rPr lang="en-US" sz="1600" dirty="0"/>
              <a:t>Once the precincts elect their officers and delegates, then the delegates will go to the County convention. </a:t>
            </a:r>
          </a:p>
          <a:p>
            <a:pPr marL="171450" indent="-171450">
              <a:lnSpc>
                <a:spcPct val="90000"/>
              </a:lnSpc>
              <a:buFont typeface="Arial" panose="020B0604020202020204" pitchFamily="34" charset="0"/>
              <a:buChar char="•"/>
            </a:pPr>
            <a:r>
              <a:rPr lang="en-US" sz="1600" dirty="0"/>
              <a:t>County convention is essentially reorg for the County GOP. </a:t>
            </a:r>
          </a:p>
          <a:p>
            <a:pPr marL="171450" indent="-171450">
              <a:buFont typeface="Arial" panose="020B0604020202020204" pitchFamily="34" charset="0"/>
              <a:buChar char="•"/>
            </a:pPr>
            <a:r>
              <a:rPr lang="en-US" sz="1600" dirty="0"/>
              <a:t>At the county convention, these delegates will elect officers who will run the county GOP - note again the officer roles mirror those elected at the precinct level but they just have a higher level of authority – at the county level.   EC, President (starting at the county level the President role is now called Chairman), Secretary and Treasurer.  There are also Vice-Chair roles. </a:t>
            </a:r>
          </a:p>
          <a:p>
            <a:pPr marL="171450" indent="-171450">
              <a:buFont typeface="Arial" panose="020B0604020202020204" pitchFamily="34" charset="0"/>
              <a:buChar char="•"/>
            </a:pPr>
            <a:r>
              <a:rPr lang="en-US" sz="1600" dirty="0"/>
              <a:t>The elected county EC will attend the quarterly state GOP meetings and </a:t>
            </a:r>
            <a:r>
              <a:rPr lang="en-US" sz="1600" b="1" dirty="0"/>
              <a:t>has the ability to vote</a:t>
            </a:r>
            <a:r>
              <a:rPr lang="en-US" sz="1600" dirty="0"/>
              <a:t>. The county chair should also attend the meetings in Columbia but can’t vote.</a:t>
            </a:r>
          </a:p>
          <a:p>
            <a:pPr marL="171450" indent="-171450">
              <a:buFont typeface="Arial" panose="020B0604020202020204" pitchFamily="34" charset="0"/>
              <a:buChar char="•"/>
            </a:pPr>
            <a:r>
              <a:rPr lang="en-US" sz="1600" dirty="0"/>
              <a:t>State Delegates are also elected at the county convention.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District conventions are held every four years, coinciding with the presidential elections.  Districts also nominate national delegates and alternates and also elect their officers at that convention.  These officers and delegates have four year terms.  District chairman have no vote, but can attend the state quarterly GOP meetings.   Remember there is no EC at the district level. </a:t>
            </a:r>
          </a:p>
          <a:p>
            <a:pPr marL="171450" indent="-171450">
              <a:buFont typeface="Arial" panose="020B0604020202020204" pitchFamily="34" charset="0"/>
              <a:buChar char="•"/>
            </a:pPr>
            <a:r>
              <a:rPr lang="en-US" sz="1600" dirty="0"/>
              <a:t>In May, there will be a state convention and all elected state delegates are expected to attend. </a:t>
            </a:r>
          </a:p>
          <a:p>
            <a:pPr marL="171450" indent="-171450">
              <a:buFont typeface="Arial" panose="020B0604020202020204" pitchFamily="34" charset="0"/>
              <a:buChar char="•"/>
            </a:pPr>
            <a:r>
              <a:rPr lang="en-US" sz="1600" dirty="0"/>
              <a:t>The state convention is essentially Reorg for the state.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This is where the SC state chairman and executive committeemen/women (as well as other officers) are elected. Every four years, national delegates will also be elected by the state to go to the national convention where the president/vice president are official nominated. </a:t>
            </a:r>
          </a:p>
          <a:p>
            <a:pPr marL="171450" indent="-171450">
              <a:buFont typeface="Arial" panose="020B0604020202020204" pitchFamily="34" charset="0"/>
              <a:buChar char="•"/>
            </a:pPr>
            <a:r>
              <a:rPr lang="en-US" sz="1600" dirty="0"/>
              <a:t>So from the precinct level and Reorg, it goes to the county convention and then to the state convention</a:t>
            </a:r>
          </a:p>
          <a:p>
            <a:pPr marL="171450" indent="-171450">
              <a:buFont typeface="Arial" panose="020B0604020202020204" pitchFamily="34" charset="0"/>
              <a:buChar char="•"/>
            </a:pPr>
            <a:r>
              <a:rPr lang="en-US" sz="1600" dirty="0"/>
              <a:t>And again, it is a numbers game – whoever has the most delegates or </a:t>
            </a:r>
          </a:p>
          <a:p>
            <a:pPr marL="171450" indent="-171450">
              <a:buFont typeface="Arial" panose="020B0604020202020204" pitchFamily="34" charset="0"/>
              <a:buChar char="•"/>
            </a:pPr>
            <a:r>
              <a:rPr lang="en-US" sz="1600" dirty="0"/>
              <a:t>This is very critical because it is really at the state level where key decisions are made about how millions of dollars of party money is spent, how donors are managed, where GOP support for candidates will be given – this is why it is so critical for the precincts to grow and recruit likeminded individuals – so that through the precincts, the grassroots can impact the GOP at the state level. </a:t>
            </a:r>
          </a:p>
          <a:p>
            <a:pPr>
              <a:lnSpc>
                <a:spcPct val="90000"/>
              </a:lnSpc>
            </a:pPr>
            <a:endParaRPr lang="en-US" sz="1600" dirty="0"/>
          </a:p>
          <a:p>
            <a:endParaRPr lang="en-US" sz="1600" dirty="0"/>
          </a:p>
          <a:p>
            <a:pPr>
              <a:lnSpc>
                <a:spcPct val="90000"/>
              </a:lnSpc>
            </a:pPr>
            <a:endParaRPr lang="en-US" sz="1600" dirty="0"/>
          </a:p>
          <a:p>
            <a:endParaRPr lang="en-US" sz="1600" dirty="0"/>
          </a:p>
          <a:p>
            <a:endParaRPr lang="en-US" dirty="0"/>
          </a:p>
        </p:txBody>
      </p:sp>
      <p:sp>
        <p:nvSpPr>
          <p:cNvPr id="4" name="Slide Number Placeholder 3">
            <a:extLst>
              <a:ext uri="{FF2B5EF4-FFF2-40B4-BE49-F238E27FC236}">
                <a16:creationId xmlns:a16="http://schemas.microsoft.com/office/drawing/2014/main" id="{A36E123F-6538-1E01-FBA4-9392F1404FC3}"/>
              </a:ext>
            </a:extLst>
          </p:cNvPr>
          <p:cNvSpPr>
            <a:spLocks noGrp="1"/>
          </p:cNvSpPr>
          <p:nvPr>
            <p:ph type="sldNum" sz="quarter" idx="5"/>
          </p:nvPr>
        </p:nvSpPr>
        <p:spPr/>
        <p:txBody>
          <a:bodyPr/>
          <a:lstStyle/>
          <a:p>
            <a:fld id="{37A25BBC-DC19-4C38-8FE6-1DFADA794231}" type="slidenum">
              <a:rPr lang="en-US" smtClean="0"/>
              <a:t>7</a:t>
            </a:fld>
            <a:endParaRPr lang="en-US"/>
          </a:p>
        </p:txBody>
      </p:sp>
    </p:spTree>
    <p:extLst>
      <p:ext uri="{BB962C8B-B14F-4D97-AF65-F5344CB8AC3E}">
        <p14:creationId xmlns:p14="http://schemas.microsoft.com/office/powerpoint/2010/main" val="24938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90000"/>
              </a:lnSpc>
              <a:spcAft>
                <a:spcPts val="600"/>
              </a:spcAft>
              <a:buFont typeface="Arial" panose="020B0604020202020204" pitchFamily="34" charset="0"/>
              <a:buChar char="•"/>
            </a:pPr>
            <a:r>
              <a:rPr lang="en-US" sz="1600" dirty="0"/>
              <a:t>So you can start to see how the precincts can be powerhouses: The more counties whose precincts are active, growing, and prepared for Reorg 2025, the more voice those members will have in the direction of their communities, their county, and their state. </a:t>
            </a:r>
          </a:p>
          <a:p>
            <a:pPr marL="171450" lvl="0" indent="-171450">
              <a:lnSpc>
                <a:spcPct val="90000"/>
              </a:lnSpc>
              <a:spcAft>
                <a:spcPts val="600"/>
              </a:spcAft>
              <a:buFont typeface="Arial" panose="020B0604020202020204" pitchFamily="34" charset="0"/>
              <a:buChar char="•"/>
            </a:pPr>
            <a:r>
              <a:rPr lang="en-US" sz="1600" dirty="0"/>
              <a:t>First you elect your precinct officers and delegates.  Then at the county convention, your delegates elect officers who will represent you not only at the county level of the GOP, but also at the state level.  And it all starts with the precinct.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This is the key takeaway from the slides so far – the more that we get involved, and the more that we grow our communities (precincts) the more our views and values will be represented and heard.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This is the key to grassroots success!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County conventions re-vitalized by grassroots folks will elect officers who reflect the ideal that the grassroots should inform/instruct the state party leadership.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When these officers attend the state executive committee meetings it’s the best way to ensure that the citizens of your precinct, and your county are represented.</a:t>
            </a:r>
          </a:p>
          <a:p>
            <a:endParaRPr lang="en-US" dirty="0"/>
          </a:p>
        </p:txBody>
      </p:sp>
      <p:sp>
        <p:nvSpPr>
          <p:cNvPr id="4" name="Slide Number Placeholder 3"/>
          <p:cNvSpPr>
            <a:spLocks noGrp="1"/>
          </p:cNvSpPr>
          <p:nvPr>
            <p:ph type="sldNum" sz="quarter" idx="5"/>
          </p:nvPr>
        </p:nvSpPr>
        <p:spPr/>
        <p:txBody>
          <a:bodyPr/>
          <a:lstStyle/>
          <a:p>
            <a:fld id="{37A25BBC-DC19-4C38-8FE6-1DFADA794231}" type="slidenum">
              <a:rPr lang="en-US" smtClean="0"/>
              <a:t>8</a:t>
            </a:fld>
            <a:endParaRPr lang="en-US"/>
          </a:p>
        </p:txBody>
      </p:sp>
    </p:spTree>
    <p:extLst>
      <p:ext uri="{BB962C8B-B14F-4D97-AF65-F5344CB8AC3E}">
        <p14:creationId xmlns:p14="http://schemas.microsoft.com/office/powerpoint/2010/main" val="179732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long time, there’s been an empty chair at the table. Our “1776 moment” is now – if you want to be a part of the decisions in your county and state, that empty chair is waiting for you. Step up and claim that chair – empower others around you by your example. We the People can make a difference!</a:t>
            </a:r>
          </a:p>
        </p:txBody>
      </p:sp>
      <p:sp>
        <p:nvSpPr>
          <p:cNvPr id="4" name="Slide Number Placeholder 3"/>
          <p:cNvSpPr>
            <a:spLocks noGrp="1"/>
          </p:cNvSpPr>
          <p:nvPr>
            <p:ph type="sldNum" sz="quarter" idx="5"/>
          </p:nvPr>
        </p:nvSpPr>
        <p:spPr/>
        <p:txBody>
          <a:bodyPr/>
          <a:lstStyle/>
          <a:p>
            <a:fld id="{37A25BBC-DC19-4C38-8FE6-1DFADA794231}" type="slidenum">
              <a:rPr lang="en-US" smtClean="0"/>
              <a:t>9</a:t>
            </a:fld>
            <a:endParaRPr lang="en-US"/>
          </a:p>
        </p:txBody>
      </p:sp>
    </p:spTree>
    <p:extLst>
      <p:ext uri="{BB962C8B-B14F-4D97-AF65-F5344CB8AC3E}">
        <p14:creationId xmlns:p14="http://schemas.microsoft.com/office/powerpoint/2010/main" val="411066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EE9D-6EA4-4ABD-9522-8F87E1D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B9205F-F736-13FA-E0B3-8F9900620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FED73F-1516-CBF3-8B75-0E57D6932B41}"/>
              </a:ext>
            </a:extLst>
          </p:cNvPr>
          <p:cNvSpPr>
            <a:spLocks noGrp="1"/>
          </p:cNvSpPr>
          <p:nvPr>
            <p:ph type="dt" sz="half" idx="10"/>
          </p:nvPr>
        </p:nvSpPr>
        <p:spPr/>
        <p:txBody>
          <a:bodyPr/>
          <a:lstStyle/>
          <a:p>
            <a:fld id="{19C26D02-639A-47F1-8E90-E9B7468B9C5C}" type="datetime1">
              <a:rPr lang="en-US" smtClean="0"/>
              <a:t>1/5/2025</a:t>
            </a:fld>
            <a:endParaRPr lang="en-US"/>
          </a:p>
        </p:txBody>
      </p:sp>
      <p:sp>
        <p:nvSpPr>
          <p:cNvPr id="5" name="Footer Placeholder 4">
            <a:extLst>
              <a:ext uri="{FF2B5EF4-FFF2-40B4-BE49-F238E27FC236}">
                <a16:creationId xmlns:a16="http://schemas.microsoft.com/office/drawing/2014/main" id="{F4E7DD46-5E6A-5B4B-F224-93BF882E9B0F}"/>
              </a:ext>
            </a:extLst>
          </p:cNvPr>
          <p:cNvSpPr>
            <a:spLocks noGrp="1"/>
          </p:cNvSpPr>
          <p:nvPr>
            <p:ph type="ftr" sz="quarter" idx="11"/>
          </p:nvPr>
        </p:nvSpPr>
        <p:spPr/>
        <p:txBody>
          <a:bodyPr/>
          <a:lstStyle/>
          <a:p>
            <a:r>
              <a:rPr lang="en-US"/>
              <a:t>@Copyright 2025 -  South Carolina Republican Assembly</a:t>
            </a:r>
          </a:p>
        </p:txBody>
      </p:sp>
      <p:sp>
        <p:nvSpPr>
          <p:cNvPr id="6" name="Slide Number Placeholder 5">
            <a:extLst>
              <a:ext uri="{FF2B5EF4-FFF2-40B4-BE49-F238E27FC236}">
                <a16:creationId xmlns:a16="http://schemas.microsoft.com/office/drawing/2014/main" id="{6634319D-1713-4FF6-14D0-30F1526BA0A6}"/>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47720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5520-BA3D-4904-E6C7-381993659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81109-CE8C-2F79-9BD7-6F36B9D116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0EE02-A91D-C710-6021-27499EC39151}"/>
              </a:ext>
            </a:extLst>
          </p:cNvPr>
          <p:cNvSpPr>
            <a:spLocks noGrp="1"/>
          </p:cNvSpPr>
          <p:nvPr>
            <p:ph type="dt" sz="half" idx="10"/>
          </p:nvPr>
        </p:nvSpPr>
        <p:spPr/>
        <p:txBody>
          <a:bodyPr/>
          <a:lstStyle/>
          <a:p>
            <a:fld id="{6BBC19A3-53CD-49D0-8EA5-71E4D9A401D5}" type="datetime1">
              <a:rPr lang="en-US" smtClean="0"/>
              <a:t>1/5/2025</a:t>
            </a:fld>
            <a:endParaRPr lang="en-US"/>
          </a:p>
        </p:txBody>
      </p:sp>
      <p:sp>
        <p:nvSpPr>
          <p:cNvPr id="5" name="Footer Placeholder 4">
            <a:extLst>
              <a:ext uri="{FF2B5EF4-FFF2-40B4-BE49-F238E27FC236}">
                <a16:creationId xmlns:a16="http://schemas.microsoft.com/office/drawing/2014/main" id="{A21803B8-C6DF-F3AC-A8B4-5EB0075823CB}"/>
              </a:ext>
            </a:extLst>
          </p:cNvPr>
          <p:cNvSpPr>
            <a:spLocks noGrp="1"/>
          </p:cNvSpPr>
          <p:nvPr>
            <p:ph type="ftr" sz="quarter" idx="11"/>
          </p:nvPr>
        </p:nvSpPr>
        <p:spPr/>
        <p:txBody>
          <a:bodyPr/>
          <a:lstStyle/>
          <a:p>
            <a:r>
              <a:rPr lang="en-US"/>
              <a:t>@Copyright 2025 -  South Carolina Republican Assembly</a:t>
            </a:r>
          </a:p>
        </p:txBody>
      </p:sp>
      <p:sp>
        <p:nvSpPr>
          <p:cNvPr id="6" name="Slide Number Placeholder 5">
            <a:extLst>
              <a:ext uri="{FF2B5EF4-FFF2-40B4-BE49-F238E27FC236}">
                <a16:creationId xmlns:a16="http://schemas.microsoft.com/office/drawing/2014/main" id="{4580BEB0-15CD-59F7-3F43-79B0D9B38173}"/>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2011917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A33E2-5CEC-4490-9879-91AC89FED0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517DC3-929A-1650-B613-CAB06063E4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A1B8F-78F9-7A3F-7AD8-F7F0F93D1200}"/>
              </a:ext>
            </a:extLst>
          </p:cNvPr>
          <p:cNvSpPr>
            <a:spLocks noGrp="1"/>
          </p:cNvSpPr>
          <p:nvPr>
            <p:ph type="dt" sz="half" idx="10"/>
          </p:nvPr>
        </p:nvSpPr>
        <p:spPr/>
        <p:txBody>
          <a:bodyPr/>
          <a:lstStyle/>
          <a:p>
            <a:fld id="{838189F2-E770-477E-ABCD-2B91769EF795}" type="datetime1">
              <a:rPr lang="en-US" smtClean="0"/>
              <a:t>1/5/2025</a:t>
            </a:fld>
            <a:endParaRPr lang="en-US"/>
          </a:p>
        </p:txBody>
      </p:sp>
      <p:sp>
        <p:nvSpPr>
          <p:cNvPr id="5" name="Footer Placeholder 4">
            <a:extLst>
              <a:ext uri="{FF2B5EF4-FFF2-40B4-BE49-F238E27FC236}">
                <a16:creationId xmlns:a16="http://schemas.microsoft.com/office/drawing/2014/main" id="{BFF01015-D9E1-A259-0F4B-A9752BC341DA}"/>
              </a:ext>
            </a:extLst>
          </p:cNvPr>
          <p:cNvSpPr>
            <a:spLocks noGrp="1"/>
          </p:cNvSpPr>
          <p:nvPr>
            <p:ph type="ftr" sz="quarter" idx="11"/>
          </p:nvPr>
        </p:nvSpPr>
        <p:spPr/>
        <p:txBody>
          <a:bodyPr/>
          <a:lstStyle/>
          <a:p>
            <a:r>
              <a:rPr lang="en-US"/>
              <a:t>@Copyright 2025 -  South Carolina Republican Assembly</a:t>
            </a:r>
          </a:p>
        </p:txBody>
      </p:sp>
      <p:sp>
        <p:nvSpPr>
          <p:cNvPr id="6" name="Slide Number Placeholder 5">
            <a:extLst>
              <a:ext uri="{FF2B5EF4-FFF2-40B4-BE49-F238E27FC236}">
                <a16:creationId xmlns:a16="http://schemas.microsoft.com/office/drawing/2014/main" id="{EDA7FB92-7789-A2F3-8FAB-72314DC85770}"/>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183691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C2C1-8A60-CE45-D948-FF623044C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73E9C-D121-1B3A-EF0C-DF38B14FF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5674D-B752-2288-BFB8-DA61B6721F48}"/>
              </a:ext>
            </a:extLst>
          </p:cNvPr>
          <p:cNvSpPr>
            <a:spLocks noGrp="1"/>
          </p:cNvSpPr>
          <p:nvPr>
            <p:ph type="dt" sz="half" idx="10"/>
          </p:nvPr>
        </p:nvSpPr>
        <p:spPr/>
        <p:txBody>
          <a:bodyPr/>
          <a:lstStyle/>
          <a:p>
            <a:fld id="{E287D3DE-763A-4DDA-BA43-8152B1D0DE0E}" type="datetime1">
              <a:rPr lang="en-US" smtClean="0"/>
              <a:t>1/5/2025</a:t>
            </a:fld>
            <a:endParaRPr lang="en-US"/>
          </a:p>
        </p:txBody>
      </p:sp>
      <p:sp>
        <p:nvSpPr>
          <p:cNvPr id="5" name="Footer Placeholder 4">
            <a:extLst>
              <a:ext uri="{FF2B5EF4-FFF2-40B4-BE49-F238E27FC236}">
                <a16:creationId xmlns:a16="http://schemas.microsoft.com/office/drawing/2014/main" id="{A58B4C37-51F6-6B19-5FC6-FC11A5D058C9}"/>
              </a:ext>
            </a:extLst>
          </p:cNvPr>
          <p:cNvSpPr>
            <a:spLocks noGrp="1"/>
          </p:cNvSpPr>
          <p:nvPr>
            <p:ph type="ftr" sz="quarter" idx="11"/>
          </p:nvPr>
        </p:nvSpPr>
        <p:spPr/>
        <p:txBody>
          <a:bodyPr/>
          <a:lstStyle/>
          <a:p>
            <a:r>
              <a:rPr lang="en-US"/>
              <a:t>@Copyright 2025 -  South Carolina Republican Assembly</a:t>
            </a:r>
          </a:p>
        </p:txBody>
      </p:sp>
      <p:sp>
        <p:nvSpPr>
          <p:cNvPr id="6" name="Slide Number Placeholder 5">
            <a:extLst>
              <a:ext uri="{FF2B5EF4-FFF2-40B4-BE49-F238E27FC236}">
                <a16:creationId xmlns:a16="http://schemas.microsoft.com/office/drawing/2014/main" id="{974A0E03-9929-7023-B76A-92CB84504985}"/>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2702459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0CEC-0522-1C76-9F67-6406BE324E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00B538-6117-E944-59E5-254683FE0E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190838-C592-CE3E-A253-ABFE815725C7}"/>
              </a:ext>
            </a:extLst>
          </p:cNvPr>
          <p:cNvSpPr>
            <a:spLocks noGrp="1"/>
          </p:cNvSpPr>
          <p:nvPr>
            <p:ph type="dt" sz="half" idx="10"/>
          </p:nvPr>
        </p:nvSpPr>
        <p:spPr/>
        <p:txBody>
          <a:bodyPr/>
          <a:lstStyle/>
          <a:p>
            <a:fld id="{876574AF-B8B4-4419-BD9C-3D6DD4FF2FB5}" type="datetime1">
              <a:rPr lang="en-US" smtClean="0"/>
              <a:t>1/5/2025</a:t>
            </a:fld>
            <a:endParaRPr lang="en-US"/>
          </a:p>
        </p:txBody>
      </p:sp>
      <p:sp>
        <p:nvSpPr>
          <p:cNvPr id="5" name="Footer Placeholder 4">
            <a:extLst>
              <a:ext uri="{FF2B5EF4-FFF2-40B4-BE49-F238E27FC236}">
                <a16:creationId xmlns:a16="http://schemas.microsoft.com/office/drawing/2014/main" id="{AFBEBF5E-74E9-596A-BCF2-96B71D7CE0FB}"/>
              </a:ext>
            </a:extLst>
          </p:cNvPr>
          <p:cNvSpPr>
            <a:spLocks noGrp="1"/>
          </p:cNvSpPr>
          <p:nvPr>
            <p:ph type="ftr" sz="quarter" idx="11"/>
          </p:nvPr>
        </p:nvSpPr>
        <p:spPr/>
        <p:txBody>
          <a:bodyPr/>
          <a:lstStyle/>
          <a:p>
            <a:r>
              <a:rPr lang="en-US"/>
              <a:t>@Copyright 2025 -  South Carolina Republican Assembly</a:t>
            </a:r>
          </a:p>
        </p:txBody>
      </p:sp>
      <p:sp>
        <p:nvSpPr>
          <p:cNvPr id="6" name="Slide Number Placeholder 5">
            <a:extLst>
              <a:ext uri="{FF2B5EF4-FFF2-40B4-BE49-F238E27FC236}">
                <a16:creationId xmlns:a16="http://schemas.microsoft.com/office/drawing/2014/main" id="{3938C648-6239-F445-C1E9-53756973C98F}"/>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320611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694C-6615-8D22-DE15-A5F41D9C8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D154E-F70D-6AD0-3F2C-DDD0AAB96B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BDF65B-F789-A9AB-2937-0B9C1BF10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DD665B-C6C2-6BAA-DE27-D7C6B1341EDB}"/>
              </a:ext>
            </a:extLst>
          </p:cNvPr>
          <p:cNvSpPr>
            <a:spLocks noGrp="1"/>
          </p:cNvSpPr>
          <p:nvPr>
            <p:ph type="dt" sz="half" idx="10"/>
          </p:nvPr>
        </p:nvSpPr>
        <p:spPr/>
        <p:txBody>
          <a:bodyPr/>
          <a:lstStyle/>
          <a:p>
            <a:fld id="{B9E409AB-AF05-4900-8F7B-38D41332F2F8}" type="datetime1">
              <a:rPr lang="en-US" smtClean="0"/>
              <a:t>1/5/2025</a:t>
            </a:fld>
            <a:endParaRPr lang="en-US"/>
          </a:p>
        </p:txBody>
      </p:sp>
      <p:sp>
        <p:nvSpPr>
          <p:cNvPr id="6" name="Footer Placeholder 5">
            <a:extLst>
              <a:ext uri="{FF2B5EF4-FFF2-40B4-BE49-F238E27FC236}">
                <a16:creationId xmlns:a16="http://schemas.microsoft.com/office/drawing/2014/main" id="{2E33FC07-4500-4FE4-2E51-9E5340193DCA}"/>
              </a:ext>
            </a:extLst>
          </p:cNvPr>
          <p:cNvSpPr>
            <a:spLocks noGrp="1"/>
          </p:cNvSpPr>
          <p:nvPr>
            <p:ph type="ftr" sz="quarter" idx="11"/>
          </p:nvPr>
        </p:nvSpPr>
        <p:spPr/>
        <p:txBody>
          <a:bodyPr/>
          <a:lstStyle/>
          <a:p>
            <a:r>
              <a:rPr lang="en-US"/>
              <a:t>@Copyright 2025 -  South Carolina Republican Assembly</a:t>
            </a:r>
          </a:p>
        </p:txBody>
      </p:sp>
      <p:sp>
        <p:nvSpPr>
          <p:cNvPr id="7" name="Slide Number Placeholder 6">
            <a:extLst>
              <a:ext uri="{FF2B5EF4-FFF2-40B4-BE49-F238E27FC236}">
                <a16:creationId xmlns:a16="http://schemas.microsoft.com/office/drawing/2014/main" id="{E92420FD-48F1-5655-F6BB-924659D56AE3}"/>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168478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5FFD-4444-64A8-A9E1-E499F71D7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ED5BB3-47AD-25F0-488F-E7D65B7FA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5A5BD6-69D0-FB49-E0B3-90C04C703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2BBA9A-3DCA-881F-CD09-89179655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2117B-FC05-0DBD-66D3-4242CAB09E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8AE36-778C-E2C8-E061-53D04E374382}"/>
              </a:ext>
            </a:extLst>
          </p:cNvPr>
          <p:cNvSpPr>
            <a:spLocks noGrp="1"/>
          </p:cNvSpPr>
          <p:nvPr>
            <p:ph type="dt" sz="half" idx="10"/>
          </p:nvPr>
        </p:nvSpPr>
        <p:spPr/>
        <p:txBody>
          <a:bodyPr/>
          <a:lstStyle/>
          <a:p>
            <a:fld id="{36DD1FA2-1FEB-4B4D-9C1C-C859933A3F9D}" type="datetime1">
              <a:rPr lang="en-US" smtClean="0"/>
              <a:t>1/5/2025</a:t>
            </a:fld>
            <a:endParaRPr lang="en-US"/>
          </a:p>
        </p:txBody>
      </p:sp>
      <p:sp>
        <p:nvSpPr>
          <p:cNvPr id="8" name="Footer Placeholder 7">
            <a:extLst>
              <a:ext uri="{FF2B5EF4-FFF2-40B4-BE49-F238E27FC236}">
                <a16:creationId xmlns:a16="http://schemas.microsoft.com/office/drawing/2014/main" id="{8907B71B-F254-12F0-4C98-F92F07A2B8E5}"/>
              </a:ext>
            </a:extLst>
          </p:cNvPr>
          <p:cNvSpPr>
            <a:spLocks noGrp="1"/>
          </p:cNvSpPr>
          <p:nvPr>
            <p:ph type="ftr" sz="quarter" idx="11"/>
          </p:nvPr>
        </p:nvSpPr>
        <p:spPr/>
        <p:txBody>
          <a:bodyPr/>
          <a:lstStyle/>
          <a:p>
            <a:r>
              <a:rPr lang="en-US"/>
              <a:t>@Copyright 2025 -  South Carolina Republican Assembly</a:t>
            </a:r>
          </a:p>
        </p:txBody>
      </p:sp>
      <p:sp>
        <p:nvSpPr>
          <p:cNvPr id="9" name="Slide Number Placeholder 8">
            <a:extLst>
              <a:ext uri="{FF2B5EF4-FFF2-40B4-BE49-F238E27FC236}">
                <a16:creationId xmlns:a16="http://schemas.microsoft.com/office/drawing/2014/main" id="{F091B2F6-753D-87F4-7FC3-FCDFE88D5F61}"/>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3289393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49DE-3578-EE4F-741E-DB5D616649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775E4-8FD3-CE08-7898-37C20BA40EEE}"/>
              </a:ext>
            </a:extLst>
          </p:cNvPr>
          <p:cNvSpPr>
            <a:spLocks noGrp="1"/>
          </p:cNvSpPr>
          <p:nvPr>
            <p:ph type="dt" sz="half" idx="10"/>
          </p:nvPr>
        </p:nvSpPr>
        <p:spPr/>
        <p:txBody>
          <a:bodyPr/>
          <a:lstStyle/>
          <a:p>
            <a:fld id="{6EECBDCC-A43A-45AA-A40E-E54440389A87}" type="datetime1">
              <a:rPr lang="en-US" smtClean="0"/>
              <a:t>1/5/2025</a:t>
            </a:fld>
            <a:endParaRPr lang="en-US"/>
          </a:p>
        </p:txBody>
      </p:sp>
      <p:sp>
        <p:nvSpPr>
          <p:cNvPr id="4" name="Footer Placeholder 3">
            <a:extLst>
              <a:ext uri="{FF2B5EF4-FFF2-40B4-BE49-F238E27FC236}">
                <a16:creationId xmlns:a16="http://schemas.microsoft.com/office/drawing/2014/main" id="{C9865335-3014-98CF-5F95-5C8344967F12}"/>
              </a:ext>
            </a:extLst>
          </p:cNvPr>
          <p:cNvSpPr>
            <a:spLocks noGrp="1"/>
          </p:cNvSpPr>
          <p:nvPr>
            <p:ph type="ftr" sz="quarter" idx="11"/>
          </p:nvPr>
        </p:nvSpPr>
        <p:spPr/>
        <p:txBody>
          <a:bodyPr/>
          <a:lstStyle/>
          <a:p>
            <a:r>
              <a:rPr lang="en-US"/>
              <a:t>@Copyright 2025 -  South Carolina Republican Assembly</a:t>
            </a:r>
          </a:p>
        </p:txBody>
      </p:sp>
      <p:sp>
        <p:nvSpPr>
          <p:cNvPr id="5" name="Slide Number Placeholder 4">
            <a:extLst>
              <a:ext uri="{FF2B5EF4-FFF2-40B4-BE49-F238E27FC236}">
                <a16:creationId xmlns:a16="http://schemas.microsoft.com/office/drawing/2014/main" id="{88A0331E-5766-7097-5353-ACB0FAB5D304}"/>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1795717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7DF2E-FE9A-86DB-0201-E9C8521BC09B}"/>
              </a:ext>
            </a:extLst>
          </p:cNvPr>
          <p:cNvSpPr>
            <a:spLocks noGrp="1"/>
          </p:cNvSpPr>
          <p:nvPr>
            <p:ph type="dt" sz="half" idx="10"/>
          </p:nvPr>
        </p:nvSpPr>
        <p:spPr/>
        <p:txBody>
          <a:bodyPr/>
          <a:lstStyle/>
          <a:p>
            <a:fld id="{EA244A69-4C7E-4EC3-9795-12C291C5E54D}" type="datetime1">
              <a:rPr lang="en-US" smtClean="0"/>
              <a:t>1/5/2025</a:t>
            </a:fld>
            <a:endParaRPr lang="en-US"/>
          </a:p>
        </p:txBody>
      </p:sp>
      <p:sp>
        <p:nvSpPr>
          <p:cNvPr id="3" name="Footer Placeholder 2">
            <a:extLst>
              <a:ext uri="{FF2B5EF4-FFF2-40B4-BE49-F238E27FC236}">
                <a16:creationId xmlns:a16="http://schemas.microsoft.com/office/drawing/2014/main" id="{93D419AC-D78F-90B2-8B07-CE9DFF763DD8}"/>
              </a:ext>
            </a:extLst>
          </p:cNvPr>
          <p:cNvSpPr>
            <a:spLocks noGrp="1"/>
          </p:cNvSpPr>
          <p:nvPr>
            <p:ph type="ftr" sz="quarter" idx="11"/>
          </p:nvPr>
        </p:nvSpPr>
        <p:spPr/>
        <p:txBody>
          <a:bodyPr/>
          <a:lstStyle/>
          <a:p>
            <a:r>
              <a:rPr lang="en-US"/>
              <a:t>@Copyright 2025 -  South Carolina Republican Assembly</a:t>
            </a:r>
          </a:p>
        </p:txBody>
      </p:sp>
      <p:sp>
        <p:nvSpPr>
          <p:cNvPr id="4" name="Slide Number Placeholder 3">
            <a:extLst>
              <a:ext uri="{FF2B5EF4-FFF2-40B4-BE49-F238E27FC236}">
                <a16:creationId xmlns:a16="http://schemas.microsoft.com/office/drawing/2014/main" id="{FFCDFB49-9A3A-0688-B74A-1833B4EFE8E2}"/>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223652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6A4C-F237-1707-5934-4EBA3A474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CF5D99-6808-0D8B-6EA5-C1789F7ED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6219ED-D83B-BC08-CB90-46CA2B291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45C42-46C2-3244-CB2D-F88699852F57}"/>
              </a:ext>
            </a:extLst>
          </p:cNvPr>
          <p:cNvSpPr>
            <a:spLocks noGrp="1"/>
          </p:cNvSpPr>
          <p:nvPr>
            <p:ph type="dt" sz="half" idx="10"/>
          </p:nvPr>
        </p:nvSpPr>
        <p:spPr/>
        <p:txBody>
          <a:bodyPr/>
          <a:lstStyle/>
          <a:p>
            <a:fld id="{5B3EC840-87CF-481E-ABD6-4A1816A1C43F}" type="datetime1">
              <a:rPr lang="en-US" smtClean="0"/>
              <a:t>1/5/2025</a:t>
            </a:fld>
            <a:endParaRPr lang="en-US"/>
          </a:p>
        </p:txBody>
      </p:sp>
      <p:sp>
        <p:nvSpPr>
          <p:cNvPr id="6" name="Footer Placeholder 5">
            <a:extLst>
              <a:ext uri="{FF2B5EF4-FFF2-40B4-BE49-F238E27FC236}">
                <a16:creationId xmlns:a16="http://schemas.microsoft.com/office/drawing/2014/main" id="{D338E91C-94BC-4274-1227-26A19416457B}"/>
              </a:ext>
            </a:extLst>
          </p:cNvPr>
          <p:cNvSpPr>
            <a:spLocks noGrp="1"/>
          </p:cNvSpPr>
          <p:nvPr>
            <p:ph type="ftr" sz="quarter" idx="11"/>
          </p:nvPr>
        </p:nvSpPr>
        <p:spPr/>
        <p:txBody>
          <a:bodyPr/>
          <a:lstStyle/>
          <a:p>
            <a:r>
              <a:rPr lang="en-US"/>
              <a:t>@Copyright 2025 -  South Carolina Republican Assembly</a:t>
            </a:r>
          </a:p>
        </p:txBody>
      </p:sp>
      <p:sp>
        <p:nvSpPr>
          <p:cNvPr id="7" name="Slide Number Placeholder 6">
            <a:extLst>
              <a:ext uri="{FF2B5EF4-FFF2-40B4-BE49-F238E27FC236}">
                <a16:creationId xmlns:a16="http://schemas.microsoft.com/office/drawing/2014/main" id="{A5E1CE86-EB78-79CB-5197-B037006BD6A6}"/>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1931700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84BC-BAB9-2BC2-56C4-3110E8184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4B0642-65DB-20BA-9EEA-974BF442D2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8812B3-A894-3603-97D3-4034CF3BD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913F3-393A-2694-A578-9AD0E495F4D6}"/>
              </a:ext>
            </a:extLst>
          </p:cNvPr>
          <p:cNvSpPr>
            <a:spLocks noGrp="1"/>
          </p:cNvSpPr>
          <p:nvPr>
            <p:ph type="dt" sz="half" idx="10"/>
          </p:nvPr>
        </p:nvSpPr>
        <p:spPr/>
        <p:txBody>
          <a:bodyPr/>
          <a:lstStyle/>
          <a:p>
            <a:fld id="{67EAE883-2F8C-41A6-9F40-BCC93550FE1E}" type="datetime1">
              <a:rPr lang="en-US" smtClean="0"/>
              <a:t>1/5/2025</a:t>
            </a:fld>
            <a:endParaRPr lang="en-US"/>
          </a:p>
        </p:txBody>
      </p:sp>
      <p:sp>
        <p:nvSpPr>
          <p:cNvPr id="6" name="Footer Placeholder 5">
            <a:extLst>
              <a:ext uri="{FF2B5EF4-FFF2-40B4-BE49-F238E27FC236}">
                <a16:creationId xmlns:a16="http://schemas.microsoft.com/office/drawing/2014/main" id="{A6726354-58D4-3A52-3BB9-A7FB164442D7}"/>
              </a:ext>
            </a:extLst>
          </p:cNvPr>
          <p:cNvSpPr>
            <a:spLocks noGrp="1"/>
          </p:cNvSpPr>
          <p:nvPr>
            <p:ph type="ftr" sz="quarter" idx="11"/>
          </p:nvPr>
        </p:nvSpPr>
        <p:spPr/>
        <p:txBody>
          <a:bodyPr/>
          <a:lstStyle/>
          <a:p>
            <a:r>
              <a:rPr lang="en-US"/>
              <a:t>@Copyright 2025 -  South Carolina Republican Assembly</a:t>
            </a:r>
          </a:p>
        </p:txBody>
      </p:sp>
      <p:sp>
        <p:nvSpPr>
          <p:cNvPr id="7" name="Slide Number Placeholder 6">
            <a:extLst>
              <a:ext uri="{FF2B5EF4-FFF2-40B4-BE49-F238E27FC236}">
                <a16:creationId xmlns:a16="http://schemas.microsoft.com/office/drawing/2014/main" id="{59D055DF-BA7A-2D98-78DC-49AB846F15EB}"/>
              </a:ext>
            </a:extLst>
          </p:cNvPr>
          <p:cNvSpPr>
            <a:spLocks noGrp="1"/>
          </p:cNvSpPr>
          <p:nvPr>
            <p:ph type="sldNum" sz="quarter" idx="12"/>
          </p:nvPr>
        </p:nvSpPr>
        <p:spPr/>
        <p:txBody>
          <a:bodyPr/>
          <a:lstStyle/>
          <a:p>
            <a:fld id="{272F24B9-D2AF-48C8-AD3D-AD6E71C010FB}" type="slidenum">
              <a:rPr lang="en-US" smtClean="0"/>
              <a:t>‹#›</a:t>
            </a:fld>
            <a:endParaRPr lang="en-US"/>
          </a:p>
        </p:txBody>
      </p:sp>
    </p:spTree>
    <p:extLst>
      <p:ext uri="{BB962C8B-B14F-4D97-AF65-F5344CB8AC3E}">
        <p14:creationId xmlns:p14="http://schemas.microsoft.com/office/powerpoint/2010/main" val="87963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746A7-5D57-C31C-57F5-1F49EDE1D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AA0D9-E79A-FA79-2BCE-5E2AF4EE4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D989E-6888-2311-141A-A7DAADC58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A93AAC-B528-4160-A902-B77226842F78}" type="datetime1">
              <a:rPr lang="en-US" smtClean="0"/>
              <a:t>1/5/2025</a:t>
            </a:fld>
            <a:endParaRPr lang="en-US"/>
          </a:p>
        </p:txBody>
      </p:sp>
      <p:sp>
        <p:nvSpPr>
          <p:cNvPr id="5" name="Footer Placeholder 4">
            <a:extLst>
              <a:ext uri="{FF2B5EF4-FFF2-40B4-BE49-F238E27FC236}">
                <a16:creationId xmlns:a16="http://schemas.microsoft.com/office/drawing/2014/main" id="{4D023C73-81D5-2BBA-79B7-F247236AC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@Copyright 2025 -  South Carolina Republican Assembly</a:t>
            </a:r>
          </a:p>
        </p:txBody>
      </p:sp>
      <p:sp>
        <p:nvSpPr>
          <p:cNvPr id="6" name="Slide Number Placeholder 5">
            <a:extLst>
              <a:ext uri="{FF2B5EF4-FFF2-40B4-BE49-F238E27FC236}">
                <a16:creationId xmlns:a16="http://schemas.microsoft.com/office/drawing/2014/main" id="{402F4386-7F23-0257-E234-25DB75933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2F24B9-D2AF-48C8-AD3D-AD6E71C010FB}" type="slidenum">
              <a:rPr lang="en-US" smtClean="0"/>
              <a:t>‹#›</a:t>
            </a:fld>
            <a:endParaRPr lang="en-US"/>
          </a:p>
        </p:txBody>
      </p:sp>
    </p:spTree>
    <p:extLst>
      <p:ext uri="{BB962C8B-B14F-4D97-AF65-F5344CB8AC3E}">
        <p14:creationId xmlns:p14="http://schemas.microsoft.com/office/powerpoint/2010/main" val="2235318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C5156-F802-C34E-E2E4-DAB90910BAB2}"/>
              </a:ext>
            </a:extLst>
          </p:cNvPr>
          <p:cNvSpPr>
            <a:spLocks noGrp="1"/>
          </p:cNvSpPr>
          <p:nvPr>
            <p:ph type="ctrTitle"/>
          </p:nvPr>
        </p:nvSpPr>
        <p:spPr>
          <a:xfrm>
            <a:off x="7331384" y="679730"/>
            <a:ext cx="4171994" cy="3932729"/>
          </a:xfrm>
        </p:spPr>
        <p:txBody>
          <a:bodyPr vert="horz" lIns="91440" tIns="45720" rIns="91440" bIns="45720" rtlCol="0" anchor="b">
            <a:normAutofit/>
          </a:bodyPr>
          <a:lstStyle/>
          <a:p>
            <a:r>
              <a:rPr lang="en-US" kern="1200" dirty="0">
                <a:solidFill>
                  <a:schemeClr val="tx1"/>
                </a:solidFill>
                <a:latin typeface="+mj-lt"/>
                <a:ea typeface="+mj-ea"/>
                <a:cs typeface="+mj-cs"/>
              </a:rPr>
              <a:t>All Politics is Local</a:t>
            </a:r>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C52B3AD3-9E6B-B578-2529-E2F767C24F52}"/>
              </a:ext>
            </a:extLst>
          </p:cNvPr>
          <p:cNvSpPr txBox="1"/>
          <p:nvPr/>
        </p:nvSpPr>
        <p:spPr>
          <a:xfrm>
            <a:off x="7331383" y="5227455"/>
            <a:ext cx="3876085" cy="857461"/>
          </a:xfrm>
          <a:prstGeom prst="rect">
            <a:avLst/>
          </a:prstGeom>
        </p:spPr>
        <p:txBody>
          <a:bodyPr vert="horz" lIns="91440" tIns="45720" rIns="91440" bIns="45720" rtlCol="0">
            <a:normAutofit/>
          </a:bodyPr>
          <a:lstStyle/>
          <a:p>
            <a:pPr>
              <a:lnSpc>
                <a:spcPct val="90000"/>
              </a:lnSpc>
              <a:spcBef>
                <a:spcPts val="1000"/>
              </a:spcBef>
            </a:pPr>
            <a:r>
              <a:rPr lang="en-US" sz="2400" kern="1200">
                <a:solidFill>
                  <a:schemeClr val="tx1"/>
                </a:solidFill>
                <a:latin typeface="+mn-lt"/>
                <a:ea typeface="+mn-ea"/>
                <a:cs typeface="+mn-cs"/>
              </a:rPr>
              <a:t>Popularized by Tip O’Neill</a:t>
            </a:r>
          </a:p>
        </p:txBody>
      </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grass&#10;&#10;Description automatically generated">
            <a:extLst>
              <a:ext uri="{FF2B5EF4-FFF2-40B4-BE49-F238E27FC236}">
                <a16:creationId xmlns:a16="http://schemas.microsoft.com/office/drawing/2014/main" id="{2328863E-C54A-A4F0-BC5E-63F24CED4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97" y="1935649"/>
            <a:ext cx="5608830" cy="2986701"/>
          </a:xfrm>
          <a:prstGeom prst="rect">
            <a:avLst/>
          </a:prstGeom>
        </p:spPr>
      </p:pic>
    </p:spTree>
    <p:extLst>
      <p:ext uri="{BB962C8B-B14F-4D97-AF65-F5344CB8AC3E}">
        <p14:creationId xmlns:p14="http://schemas.microsoft.com/office/powerpoint/2010/main" val="1394961313"/>
      </p:ext>
    </p:extLst>
  </p:cSld>
  <p:clrMapOvr>
    <a:masterClrMapping/>
  </p:clrMapOvr>
  <mc:AlternateContent xmlns:mc="http://schemas.openxmlformats.org/markup-compatibility/2006" xmlns:p14="http://schemas.microsoft.com/office/powerpoint/2010/main">
    <mc:Choice Requires="p14">
      <p:transition spd="slow" p14:dur="1200" advTm="34446">
        <p14:prism/>
      </p:transition>
    </mc:Choice>
    <mc:Fallback xmlns="">
      <p:transition spd="slow" advTm="3444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33C542DB-B0D2-F7BC-B2DF-F58C870052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675" y="664004"/>
            <a:ext cx="6589537" cy="5526424"/>
          </a:xfrm>
          <a:prstGeom prst="rect">
            <a:avLst/>
          </a:prstGeom>
          <a:noFill/>
          <a:extLst>
            <a:ext uri="{909E8E84-426E-40DD-AFC4-6F175D3DCCD1}">
              <a14:hiddenFill xmlns:a14="http://schemas.microsoft.com/office/drawing/2010/main">
                <a:solidFill>
                  <a:srgbClr val="FFFFFF"/>
                </a:solidFill>
              </a14:hiddenFill>
            </a:ext>
          </a:extLst>
        </p:spPr>
      </p:pic>
      <p:sp>
        <p:nvSpPr>
          <p:cNvPr id="2059" name="Right Triangle 205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95B197-306C-DBFA-BCE6-5E9273DEBFF7}"/>
              </a:ext>
            </a:extLst>
          </p:cNvPr>
          <p:cNvSpPr txBox="1"/>
          <p:nvPr/>
        </p:nvSpPr>
        <p:spPr>
          <a:xfrm>
            <a:off x="8052497" y="1056640"/>
            <a:ext cx="3197660" cy="312574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a:solidFill>
                  <a:schemeClr val="tx1"/>
                </a:solidFill>
                <a:latin typeface="+mj-lt"/>
                <a:ea typeface="+mj-ea"/>
                <a:cs typeface="+mj-cs"/>
              </a:rPr>
              <a:t>South Carolina – Districts and Counties</a:t>
            </a:r>
          </a:p>
        </p:txBody>
      </p:sp>
      <p:sp>
        <p:nvSpPr>
          <p:cNvPr id="2" name="TextBox 1">
            <a:extLst>
              <a:ext uri="{FF2B5EF4-FFF2-40B4-BE49-F238E27FC236}">
                <a16:creationId xmlns:a16="http://schemas.microsoft.com/office/drawing/2014/main" id="{4D98067C-9360-4439-0B1A-9043DE719FB9}"/>
              </a:ext>
            </a:extLst>
          </p:cNvPr>
          <p:cNvSpPr txBox="1"/>
          <p:nvPr/>
        </p:nvSpPr>
        <p:spPr>
          <a:xfrm>
            <a:off x="770789" y="672094"/>
            <a:ext cx="4770346" cy="1479123"/>
          </a:xfrm>
          <a:prstGeom prst="rect">
            <a:avLst/>
          </a:prstGeom>
          <a:noFill/>
        </p:spPr>
        <p:txBody>
          <a:bodyPr wrap="square" rtlCol="0">
            <a:spAutoFit/>
          </a:bodyPr>
          <a:lstStyle/>
          <a:p>
            <a:pPr defTabSz="841248">
              <a:spcAft>
                <a:spcPts val="600"/>
              </a:spcAft>
            </a:pPr>
            <a:endParaRPr lang="en-US" sz="2400" kern="1200" dirty="0">
              <a:solidFill>
                <a:schemeClr val="tx1"/>
              </a:solidFill>
              <a:latin typeface="+mn-lt"/>
              <a:ea typeface="+mn-ea"/>
              <a:cs typeface="+mn-cs"/>
            </a:endParaRPr>
          </a:p>
          <a:p>
            <a:pPr defTabSz="841248">
              <a:spcAft>
                <a:spcPts val="600"/>
              </a:spcAft>
            </a:pPr>
            <a:endParaRPr lang="en-US" sz="1656" kern="1200" dirty="0">
              <a:solidFill>
                <a:schemeClr val="tx1"/>
              </a:solidFill>
              <a:latin typeface="+mn-lt"/>
              <a:ea typeface="+mn-ea"/>
              <a:cs typeface="+mn-cs"/>
            </a:endParaRPr>
          </a:p>
          <a:p>
            <a:pPr defTabSz="841248">
              <a:spcAft>
                <a:spcPts val="600"/>
              </a:spcAft>
            </a:pPr>
            <a:endParaRPr lang="en-US" sz="1656" kern="1200" dirty="0">
              <a:solidFill>
                <a:schemeClr val="tx1"/>
              </a:solidFill>
              <a:latin typeface="+mn-lt"/>
              <a:ea typeface="+mn-ea"/>
              <a:cs typeface="+mn-cs"/>
            </a:endParaRPr>
          </a:p>
          <a:p>
            <a:pPr>
              <a:spcAft>
                <a:spcPts val="600"/>
              </a:spcAft>
            </a:pPr>
            <a:endParaRPr lang="en-US" dirty="0"/>
          </a:p>
        </p:txBody>
      </p:sp>
      <p:sp>
        <p:nvSpPr>
          <p:cNvPr id="4" name="Date Placeholder 3">
            <a:extLst>
              <a:ext uri="{FF2B5EF4-FFF2-40B4-BE49-F238E27FC236}">
                <a16:creationId xmlns:a16="http://schemas.microsoft.com/office/drawing/2014/main" id="{A9A05F2C-FCAF-B4A6-5096-16B66EA7A41E}"/>
              </a:ext>
            </a:extLst>
          </p:cNvPr>
          <p:cNvSpPr>
            <a:spLocks noGrp="1"/>
          </p:cNvSpPr>
          <p:nvPr>
            <p:ph type="dt" sz="half" idx="10"/>
          </p:nvPr>
        </p:nvSpPr>
        <p:spPr/>
        <p:txBody>
          <a:bodyPr/>
          <a:lstStyle/>
          <a:p>
            <a:fld id="{03728ADF-7403-46A1-9EE7-074E29D7FCAE}" type="datetime1">
              <a:rPr lang="en-US" smtClean="0"/>
              <a:t>1/5/2025</a:t>
            </a:fld>
            <a:endParaRPr lang="en-US"/>
          </a:p>
        </p:txBody>
      </p:sp>
      <p:sp>
        <p:nvSpPr>
          <p:cNvPr id="5" name="Footer Placeholder 4">
            <a:extLst>
              <a:ext uri="{FF2B5EF4-FFF2-40B4-BE49-F238E27FC236}">
                <a16:creationId xmlns:a16="http://schemas.microsoft.com/office/drawing/2014/main" id="{4D489730-5DC6-60E8-85B4-16198BA2DB15}"/>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1543967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7F104D-412D-2D1E-615D-CA1ED40562F7}"/>
              </a:ext>
            </a:extLst>
          </p:cNvPr>
          <p:cNvSpPr txBox="1"/>
          <p:nvPr/>
        </p:nvSpPr>
        <p:spPr>
          <a:xfrm>
            <a:off x="1119748" y="2464652"/>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200" b="1" kern="1200" dirty="0">
                <a:solidFill>
                  <a:schemeClr val="tx1"/>
                </a:solidFill>
                <a:latin typeface="+mj-lt"/>
                <a:ea typeface="+mj-ea"/>
                <a:cs typeface="+mj-cs"/>
              </a:rPr>
              <a:t>Example: Pickens county has 61 precincts</a:t>
            </a:r>
          </a:p>
        </p:txBody>
      </p:sp>
      <p:grpSp>
        <p:nvGrpSpPr>
          <p:cNvPr id="23" name="Group 2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4" name="Rectangle 2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with many states&#10;&#10;Description automatically generated">
            <a:extLst>
              <a:ext uri="{FF2B5EF4-FFF2-40B4-BE49-F238E27FC236}">
                <a16:creationId xmlns:a16="http://schemas.microsoft.com/office/drawing/2014/main" id="{74997830-EBC5-C00B-B0B2-4721C8A3D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919" y="666728"/>
            <a:ext cx="5329146" cy="5465791"/>
          </a:xfrm>
          <a:prstGeom prst="rect">
            <a:avLst/>
          </a:prstGeom>
        </p:spPr>
      </p:pic>
      <p:sp>
        <p:nvSpPr>
          <p:cNvPr id="2" name="Date Placeholder 1">
            <a:extLst>
              <a:ext uri="{FF2B5EF4-FFF2-40B4-BE49-F238E27FC236}">
                <a16:creationId xmlns:a16="http://schemas.microsoft.com/office/drawing/2014/main" id="{78F9BF63-1165-C799-6139-356616CB9E0B}"/>
              </a:ext>
            </a:extLst>
          </p:cNvPr>
          <p:cNvSpPr>
            <a:spLocks noGrp="1"/>
          </p:cNvSpPr>
          <p:nvPr>
            <p:ph type="dt" sz="half" idx="10"/>
          </p:nvPr>
        </p:nvSpPr>
        <p:spPr/>
        <p:txBody>
          <a:bodyPr/>
          <a:lstStyle/>
          <a:p>
            <a:fld id="{96372279-BC0A-49A2-BF55-7E27712DC0B0}" type="datetime1">
              <a:rPr lang="en-US" smtClean="0"/>
              <a:t>1/5/2025</a:t>
            </a:fld>
            <a:endParaRPr lang="en-US"/>
          </a:p>
        </p:txBody>
      </p:sp>
      <p:sp>
        <p:nvSpPr>
          <p:cNvPr id="4" name="Footer Placeholder 3">
            <a:extLst>
              <a:ext uri="{FF2B5EF4-FFF2-40B4-BE49-F238E27FC236}">
                <a16:creationId xmlns:a16="http://schemas.microsoft.com/office/drawing/2014/main" id="{A5337D20-9E7F-26DE-D3F7-48F9873E192C}"/>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213251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514BC-C312-6C44-C837-F11B4A4FCAD8}"/>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ight Triangle 103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rman Rockwell's Four Freedoms">
            <a:extLst>
              <a:ext uri="{FF2B5EF4-FFF2-40B4-BE49-F238E27FC236}">
                <a16:creationId xmlns:a16="http://schemas.microsoft.com/office/drawing/2014/main" id="{B060963C-647C-8F51-7898-90BB23892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735" b="1909"/>
          <a:stretch/>
        </p:blipFill>
        <p:spPr bwMode="auto">
          <a:xfrm>
            <a:off x="1123357" y="1480162"/>
            <a:ext cx="3533985" cy="39748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881B61-1856-969C-EB28-395C36ADCBCF}"/>
              </a:ext>
            </a:extLst>
          </p:cNvPr>
          <p:cNvSpPr txBox="1"/>
          <p:nvPr/>
        </p:nvSpPr>
        <p:spPr>
          <a:xfrm>
            <a:off x="5076197" y="1971768"/>
            <a:ext cx="5328565" cy="2728198"/>
          </a:xfrm>
          <a:prstGeom prst="rect">
            <a:avLst/>
          </a:prstGeom>
        </p:spPr>
        <p:txBody>
          <a:bodyPr vert="horz" lIns="91440" tIns="45720" rIns="91440" bIns="45720" rtlCol="0" anchor="t">
            <a:noAutofit/>
          </a:bodyPr>
          <a:lstStyle/>
          <a:p>
            <a:pPr marL="457200" indent="-457200">
              <a:lnSpc>
                <a:spcPct val="90000"/>
              </a:lnSpc>
              <a:spcAft>
                <a:spcPts val="600"/>
              </a:spcAft>
              <a:buFont typeface="Arial" panose="020B0604020202020204" pitchFamily="34" charset="0"/>
              <a:buChar char="•"/>
            </a:pPr>
            <a:r>
              <a:rPr lang="en-US" sz="2800" b="1" dirty="0"/>
              <a:t>So what’s the big deal about precincts? </a:t>
            </a:r>
          </a:p>
          <a:p>
            <a:pPr marL="457200" indent="-457200">
              <a:lnSpc>
                <a:spcPct val="90000"/>
              </a:lnSpc>
              <a:spcAft>
                <a:spcPts val="600"/>
              </a:spcAft>
              <a:buFont typeface="Arial" panose="020B0604020202020204" pitchFamily="34" charset="0"/>
              <a:buChar char="•"/>
            </a:pPr>
            <a:r>
              <a:rPr lang="en-US" sz="2800" b="1" dirty="0"/>
              <a:t>Why are they important?</a:t>
            </a:r>
          </a:p>
          <a:p>
            <a:pPr marL="457200" indent="-457200">
              <a:lnSpc>
                <a:spcPct val="90000"/>
              </a:lnSpc>
              <a:spcAft>
                <a:spcPts val="600"/>
              </a:spcAft>
              <a:buFont typeface="Arial" panose="020B0604020202020204" pitchFamily="34" charset="0"/>
              <a:buChar char="•"/>
            </a:pPr>
            <a:r>
              <a:rPr lang="en-US" sz="2800" b="1" dirty="0"/>
              <a:t>And how do they play into how the overall functioning of the GOP? </a:t>
            </a:r>
          </a:p>
        </p:txBody>
      </p:sp>
      <p:sp>
        <p:nvSpPr>
          <p:cNvPr id="3" name="Date Placeholder 2">
            <a:extLst>
              <a:ext uri="{FF2B5EF4-FFF2-40B4-BE49-F238E27FC236}">
                <a16:creationId xmlns:a16="http://schemas.microsoft.com/office/drawing/2014/main" id="{B9A58615-D195-FD29-2703-D6773E513D84}"/>
              </a:ext>
            </a:extLst>
          </p:cNvPr>
          <p:cNvSpPr>
            <a:spLocks noGrp="1"/>
          </p:cNvSpPr>
          <p:nvPr>
            <p:ph type="dt" sz="half" idx="10"/>
          </p:nvPr>
        </p:nvSpPr>
        <p:spPr/>
        <p:txBody>
          <a:bodyPr/>
          <a:lstStyle/>
          <a:p>
            <a:fld id="{F92190C0-C89E-4898-A230-EEE02F1CDB52}" type="datetime1">
              <a:rPr lang="en-US" smtClean="0"/>
              <a:t>1/5/2025</a:t>
            </a:fld>
            <a:endParaRPr lang="en-US"/>
          </a:p>
        </p:txBody>
      </p:sp>
      <p:sp>
        <p:nvSpPr>
          <p:cNvPr id="4" name="Footer Placeholder 3">
            <a:extLst>
              <a:ext uri="{FF2B5EF4-FFF2-40B4-BE49-F238E27FC236}">
                <a16:creationId xmlns:a16="http://schemas.microsoft.com/office/drawing/2014/main" id="{E04B504C-F105-F6E6-87E1-CC7DE06043F4}"/>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56458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eeting">
            <a:extLst>
              <a:ext uri="{FF2B5EF4-FFF2-40B4-BE49-F238E27FC236}">
                <a16:creationId xmlns:a16="http://schemas.microsoft.com/office/drawing/2014/main" id="{3DC72F95-1CBD-CBDA-7658-19EC535233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48" y="2694018"/>
            <a:ext cx="1198532" cy="1198532"/>
          </a:xfrm>
          <a:prstGeom prst="rect">
            <a:avLst/>
          </a:prstGeom>
        </p:spPr>
      </p:pic>
      <p:sp>
        <p:nvSpPr>
          <p:cNvPr id="2" name="TextBox 1">
            <a:extLst>
              <a:ext uri="{FF2B5EF4-FFF2-40B4-BE49-F238E27FC236}">
                <a16:creationId xmlns:a16="http://schemas.microsoft.com/office/drawing/2014/main" id="{C3313CA3-651B-38BE-9789-17DE855B040B}"/>
              </a:ext>
            </a:extLst>
          </p:cNvPr>
          <p:cNvSpPr txBox="1"/>
          <p:nvPr/>
        </p:nvSpPr>
        <p:spPr>
          <a:xfrm>
            <a:off x="2180437" y="595747"/>
            <a:ext cx="9274615" cy="5903244"/>
          </a:xfrm>
          <a:prstGeom prst="rect">
            <a:avLst/>
          </a:prstGeom>
        </p:spPr>
        <p:txBody>
          <a:bodyPr vert="horz" lIns="91440" tIns="45720" rIns="91440" bIns="45720" rtlCol="0">
            <a:normAutofit/>
          </a:bodyPr>
          <a:lstStyle/>
          <a:p>
            <a:pPr>
              <a:lnSpc>
                <a:spcPct val="90000"/>
              </a:lnSpc>
              <a:spcAft>
                <a:spcPts val="600"/>
              </a:spcAft>
            </a:pPr>
            <a:r>
              <a:rPr lang="en-US" sz="2400" b="1" dirty="0"/>
              <a:t>Precinct – GOP Officers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b="1" dirty="0"/>
              <a:t>The EC or Executive Committeeman:  </a:t>
            </a:r>
            <a:r>
              <a:rPr lang="en-US" sz="2400" dirty="0"/>
              <a:t>Votes in county GOP meetings – this is the highest level position.  If there are resolutions or decisions to be made for the GOP at the county level, this is the person who should listen to the needs of his/her precinct and vote accordingly. </a:t>
            </a:r>
          </a:p>
          <a:p>
            <a:pPr>
              <a:lnSpc>
                <a:spcPct val="90000"/>
              </a:lnSpc>
              <a:spcAft>
                <a:spcPts val="600"/>
              </a:spcAft>
            </a:pPr>
            <a:r>
              <a:rPr lang="en-US" sz="2400" b="1" dirty="0"/>
              <a:t>NOTE: </a:t>
            </a:r>
            <a:r>
              <a:rPr lang="en-US" sz="2400" dirty="0"/>
              <a:t>there is no EC role at the district level</a:t>
            </a:r>
          </a:p>
          <a:p>
            <a:pPr indent="-228600">
              <a:lnSpc>
                <a:spcPct val="90000"/>
              </a:lnSpc>
              <a:spcAft>
                <a:spcPts val="600"/>
              </a:spcAft>
              <a:buFont typeface="Arial" panose="020B0604020202020204" pitchFamily="34" charset="0"/>
              <a:buChar char="•"/>
            </a:pPr>
            <a:r>
              <a:rPr lang="en-US" sz="2400" b="1" dirty="0"/>
              <a:t>The President/Chairman:  </a:t>
            </a:r>
            <a:r>
              <a:rPr lang="en-US" sz="2400" dirty="0"/>
              <a:t>Organizes precinct meetings, recruits new members and will take the place of the EC in the event that he/she can’t attend the county GOP meetings</a:t>
            </a:r>
          </a:p>
          <a:p>
            <a:pPr indent="-228600">
              <a:lnSpc>
                <a:spcPct val="90000"/>
              </a:lnSpc>
              <a:spcAft>
                <a:spcPts val="600"/>
              </a:spcAft>
              <a:buFont typeface="Arial" panose="020B0604020202020204" pitchFamily="34" charset="0"/>
              <a:buChar char="•"/>
            </a:pPr>
            <a:r>
              <a:rPr lang="en-US" sz="2400" b="1" dirty="0"/>
              <a:t>Secretary:  </a:t>
            </a:r>
            <a:r>
              <a:rPr lang="en-US" sz="2400" dirty="0"/>
              <a:t>will generally take notes of the meetings and help organize meetings as required by the President.</a:t>
            </a:r>
          </a:p>
          <a:p>
            <a:pPr indent="-228600">
              <a:lnSpc>
                <a:spcPct val="90000"/>
              </a:lnSpc>
              <a:spcAft>
                <a:spcPts val="600"/>
              </a:spcAft>
              <a:buFont typeface="Arial" panose="020B0604020202020204" pitchFamily="34" charset="0"/>
              <a:buChar char="•"/>
            </a:pPr>
            <a:r>
              <a:rPr lang="en-US" sz="2400" b="1" dirty="0"/>
              <a:t>Treasurer:  </a:t>
            </a:r>
            <a:r>
              <a:rPr lang="en-US" sz="2400" dirty="0"/>
              <a:t>will manage the finances of the precinct.  </a:t>
            </a:r>
          </a:p>
          <a:p>
            <a:pPr indent="-228600">
              <a:lnSpc>
                <a:spcPct val="90000"/>
              </a:lnSpc>
              <a:spcAft>
                <a:spcPts val="600"/>
              </a:spcAft>
              <a:buFont typeface="Arial" panose="020B0604020202020204" pitchFamily="34" charset="0"/>
              <a:buChar char="•"/>
            </a:pPr>
            <a:r>
              <a:rPr lang="en-US" sz="2400" b="1" dirty="0"/>
              <a:t>Delegates</a:t>
            </a:r>
            <a:r>
              <a:rPr lang="en-US" sz="2400" dirty="0"/>
              <a:t>:  these are precinct members who are elected to go to the county convention to represent their precinct and its interests. </a:t>
            </a:r>
          </a:p>
        </p:txBody>
      </p:sp>
      <p:pic>
        <p:nvPicPr>
          <p:cNvPr id="17" name="Graphic 16" descr="Meeting">
            <a:extLst>
              <a:ext uri="{FF2B5EF4-FFF2-40B4-BE49-F238E27FC236}">
                <a16:creationId xmlns:a16="http://schemas.microsoft.com/office/drawing/2014/main" id="{9FDDA55B-B985-49DD-A2B0-9822B54C7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3" name="Date Placeholder 2">
            <a:extLst>
              <a:ext uri="{FF2B5EF4-FFF2-40B4-BE49-F238E27FC236}">
                <a16:creationId xmlns:a16="http://schemas.microsoft.com/office/drawing/2014/main" id="{BE2B1993-021B-1937-8B50-04E63525BA2F}"/>
              </a:ext>
            </a:extLst>
          </p:cNvPr>
          <p:cNvSpPr>
            <a:spLocks noGrp="1"/>
          </p:cNvSpPr>
          <p:nvPr>
            <p:ph type="dt" sz="half" idx="10"/>
          </p:nvPr>
        </p:nvSpPr>
        <p:spPr/>
        <p:txBody>
          <a:bodyPr/>
          <a:lstStyle/>
          <a:p>
            <a:fld id="{F3E52B7C-66B2-4FA7-845E-6DFBC0EDEBEE}" type="datetime1">
              <a:rPr lang="en-US" smtClean="0"/>
              <a:t>1/5/2025</a:t>
            </a:fld>
            <a:endParaRPr lang="en-US"/>
          </a:p>
        </p:txBody>
      </p:sp>
      <p:sp>
        <p:nvSpPr>
          <p:cNvPr id="4" name="Footer Placeholder 3">
            <a:extLst>
              <a:ext uri="{FF2B5EF4-FFF2-40B4-BE49-F238E27FC236}">
                <a16:creationId xmlns:a16="http://schemas.microsoft.com/office/drawing/2014/main" id="{FB824288-EA0A-F0CC-A755-A44BC750FE60}"/>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934182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ACBCA-D6DF-2918-49AF-874F2A930F1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FDE10E-3AE8-B84E-5B15-2B28F2369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508FF21-3827-7F5A-8970-59DD0710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6" name="Freeform: Shape 15">
            <a:extLst>
              <a:ext uri="{FF2B5EF4-FFF2-40B4-BE49-F238E27FC236}">
                <a16:creationId xmlns:a16="http://schemas.microsoft.com/office/drawing/2014/main" id="{1BB6A80E-A043-2F73-6A16-AB5A783A4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7DEECD9-5291-FA98-1929-96B4C21838FE}"/>
              </a:ext>
            </a:extLst>
          </p:cNvPr>
          <p:cNvSpPr txBox="1"/>
          <p:nvPr/>
        </p:nvSpPr>
        <p:spPr>
          <a:xfrm>
            <a:off x="371582" y="276921"/>
            <a:ext cx="6388274" cy="584775"/>
          </a:xfrm>
          <a:prstGeom prst="rect">
            <a:avLst/>
          </a:prstGeom>
          <a:noFill/>
        </p:spPr>
        <p:txBody>
          <a:bodyPr wrap="square" rtlCol="0">
            <a:spAutoFit/>
          </a:bodyPr>
          <a:lstStyle/>
          <a:p>
            <a:r>
              <a:rPr lang="en-US" sz="3200" b="1" dirty="0"/>
              <a:t>GOP Organization</a:t>
            </a:r>
          </a:p>
        </p:txBody>
      </p:sp>
      <p:graphicFrame>
        <p:nvGraphicFramePr>
          <p:cNvPr id="4" name="Diagram 3">
            <a:extLst>
              <a:ext uri="{FF2B5EF4-FFF2-40B4-BE49-F238E27FC236}">
                <a16:creationId xmlns:a16="http://schemas.microsoft.com/office/drawing/2014/main" id="{A14F344E-ADC1-AEBC-DF46-91A9584C97AA}"/>
              </a:ext>
            </a:extLst>
          </p:cNvPr>
          <p:cNvGraphicFramePr/>
          <p:nvPr>
            <p:extLst>
              <p:ext uri="{D42A27DB-BD31-4B8C-83A1-F6EECF244321}">
                <p14:modId xmlns:p14="http://schemas.microsoft.com/office/powerpoint/2010/main" val="1980053067"/>
              </p:ext>
            </p:extLst>
          </p:nvPr>
        </p:nvGraphicFramePr>
        <p:xfrm>
          <a:off x="1703039" y="100432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Up 4">
            <a:extLst>
              <a:ext uri="{FF2B5EF4-FFF2-40B4-BE49-F238E27FC236}">
                <a16:creationId xmlns:a16="http://schemas.microsoft.com/office/drawing/2014/main" id="{56C88770-7825-9282-BE0F-C6769C74D8C1}"/>
              </a:ext>
            </a:extLst>
          </p:cNvPr>
          <p:cNvSpPr/>
          <p:nvPr/>
        </p:nvSpPr>
        <p:spPr>
          <a:xfrm>
            <a:off x="5391615" y="4365702"/>
            <a:ext cx="704385" cy="580029"/>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7954EA2D-9021-BDB8-30A0-DCAF981E93F9}"/>
              </a:ext>
            </a:extLst>
          </p:cNvPr>
          <p:cNvSpPr/>
          <p:nvPr/>
        </p:nvSpPr>
        <p:spPr>
          <a:xfrm>
            <a:off x="5391614" y="2558956"/>
            <a:ext cx="704385" cy="580029"/>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47C4A20-2CF7-EC23-0963-FDFF53C0D869}"/>
              </a:ext>
            </a:extLst>
          </p:cNvPr>
          <p:cNvSpPr>
            <a:spLocks noGrp="1"/>
          </p:cNvSpPr>
          <p:nvPr>
            <p:ph type="dt" sz="half" idx="10"/>
          </p:nvPr>
        </p:nvSpPr>
        <p:spPr/>
        <p:txBody>
          <a:bodyPr/>
          <a:lstStyle/>
          <a:p>
            <a:fld id="{C31DC398-DCF6-4604-85D3-B3F96244D710}" type="datetime1">
              <a:rPr lang="en-US" smtClean="0"/>
              <a:t>1/5/2025</a:t>
            </a:fld>
            <a:endParaRPr lang="en-US"/>
          </a:p>
        </p:txBody>
      </p:sp>
      <p:sp>
        <p:nvSpPr>
          <p:cNvPr id="3" name="Footer Placeholder 2">
            <a:extLst>
              <a:ext uri="{FF2B5EF4-FFF2-40B4-BE49-F238E27FC236}">
                <a16:creationId xmlns:a16="http://schemas.microsoft.com/office/drawing/2014/main" id="{A25985AC-B8DE-45D6-5C7C-F666E3A31BC4}"/>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2870342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CEDD-E4DF-590F-9413-2A1DBC7FF05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338AF2-CEDE-1E7B-48CF-5A82A6929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6AC1133-EE8B-8097-AE57-79907C0A9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6" name="Freeform: Shape 15">
            <a:extLst>
              <a:ext uri="{FF2B5EF4-FFF2-40B4-BE49-F238E27FC236}">
                <a16:creationId xmlns:a16="http://schemas.microsoft.com/office/drawing/2014/main" id="{2A66B9CD-A56C-7062-820B-A507A9EF4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0F815F-56C2-04D8-A53C-BF86ED5E58A3}"/>
              </a:ext>
            </a:extLst>
          </p:cNvPr>
          <p:cNvSpPr/>
          <p:nvPr/>
        </p:nvSpPr>
        <p:spPr>
          <a:xfrm>
            <a:off x="787528" y="902799"/>
            <a:ext cx="1853852" cy="78287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Local Precinct</a:t>
            </a:r>
          </a:p>
        </p:txBody>
      </p:sp>
      <p:sp>
        <p:nvSpPr>
          <p:cNvPr id="9" name="Rectangle 8">
            <a:extLst>
              <a:ext uri="{FF2B5EF4-FFF2-40B4-BE49-F238E27FC236}">
                <a16:creationId xmlns:a16="http://schemas.microsoft.com/office/drawing/2014/main" id="{BE41E6C2-F744-B16E-4CEA-234CACC4E13F}"/>
              </a:ext>
            </a:extLst>
          </p:cNvPr>
          <p:cNvSpPr/>
          <p:nvPr/>
        </p:nvSpPr>
        <p:spPr>
          <a:xfrm>
            <a:off x="787527" y="2168863"/>
            <a:ext cx="1853853" cy="7828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County</a:t>
            </a:r>
          </a:p>
        </p:txBody>
      </p:sp>
      <p:sp>
        <p:nvSpPr>
          <p:cNvPr id="10" name="Rectangle 9">
            <a:extLst>
              <a:ext uri="{FF2B5EF4-FFF2-40B4-BE49-F238E27FC236}">
                <a16:creationId xmlns:a16="http://schemas.microsoft.com/office/drawing/2014/main" id="{BB2CCBFF-9E92-CAD3-8145-8201935096DE}"/>
              </a:ext>
            </a:extLst>
          </p:cNvPr>
          <p:cNvSpPr/>
          <p:nvPr/>
        </p:nvSpPr>
        <p:spPr>
          <a:xfrm>
            <a:off x="714461" y="4758630"/>
            <a:ext cx="1926919" cy="78287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State</a:t>
            </a:r>
          </a:p>
        </p:txBody>
      </p:sp>
      <p:sp>
        <p:nvSpPr>
          <p:cNvPr id="11" name="Arrow: Right 10">
            <a:extLst>
              <a:ext uri="{FF2B5EF4-FFF2-40B4-BE49-F238E27FC236}">
                <a16:creationId xmlns:a16="http://schemas.microsoft.com/office/drawing/2014/main" id="{C2E025EA-AAB9-754C-AC65-38FB9C6ECF8A}"/>
              </a:ext>
            </a:extLst>
          </p:cNvPr>
          <p:cNvSpPr/>
          <p:nvPr/>
        </p:nvSpPr>
        <p:spPr>
          <a:xfrm>
            <a:off x="2910688" y="1222364"/>
            <a:ext cx="970767" cy="3006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367B33-9183-036F-C7ED-86FB489BEA0C}"/>
              </a:ext>
            </a:extLst>
          </p:cNvPr>
          <p:cNvSpPr/>
          <p:nvPr/>
        </p:nvSpPr>
        <p:spPr>
          <a:xfrm>
            <a:off x="4080828" y="936353"/>
            <a:ext cx="5200484" cy="78287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Elect Precinct GOP Officers &amp; County delegates</a:t>
            </a:r>
          </a:p>
          <a:p>
            <a:r>
              <a:rPr lang="en-US" b="1" dirty="0"/>
              <a:t>Held every 2 years</a:t>
            </a:r>
          </a:p>
        </p:txBody>
      </p:sp>
      <p:sp>
        <p:nvSpPr>
          <p:cNvPr id="15" name="Arrow: Curved Down 14">
            <a:extLst>
              <a:ext uri="{FF2B5EF4-FFF2-40B4-BE49-F238E27FC236}">
                <a16:creationId xmlns:a16="http://schemas.microsoft.com/office/drawing/2014/main" id="{D74C82A8-D97C-AAC2-FEE7-378927FB3A11}"/>
              </a:ext>
            </a:extLst>
          </p:cNvPr>
          <p:cNvSpPr/>
          <p:nvPr/>
        </p:nvSpPr>
        <p:spPr>
          <a:xfrm rot="3907891">
            <a:off x="9525120" y="1216723"/>
            <a:ext cx="1216152" cy="73152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FE930BDA-7089-16A6-0DE6-470A63E01B4C}"/>
              </a:ext>
            </a:extLst>
          </p:cNvPr>
          <p:cNvSpPr txBox="1"/>
          <p:nvPr/>
        </p:nvSpPr>
        <p:spPr>
          <a:xfrm>
            <a:off x="4943151" y="584934"/>
            <a:ext cx="1175128" cy="400110"/>
          </a:xfrm>
          <a:prstGeom prst="rect">
            <a:avLst/>
          </a:prstGeom>
          <a:noFill/>
        </p:spPr>
        <p:txBody>
          <a:bodyPr wrap="square" rtlCol="0">
            <a:spAutoFit/>
          </a:bodyPr>
          <a:lstStyle/>
          <a:p>
            <a:r>
              <a:rPr lang="en-US" sz="2000" b="1" dirty="0"/>
              <a:t>Reorg</a:t>
            </a:r>
          </a:p>
        </p:txBody>
      </p:sp>
      <p:sp>
        <p:nvSpPr>
          <p:cNvPr id="18" name="Arrow: Right 17">
            <a:extLst>
              <a:ext uri="{FF2B5EF4-FFF2-40B4-BE49-F238E27FC236}">
                <a16:creationId xmlns:a16="http://schemas.microsoft.com/office/drawing/2014/main" id="{2B0CD293-19D0-4661-87B3-A19EAAFDE7A7}"/>
              </a:ext>
            </a:extLst>
          </p:cNvPr>
          <p:cNvSpPr/>
          <p:nvPr/>
        </p:nvSpPr>
        <p:spPr>
          <a:xfrm>
            <a:off x="2910688" y="2408461"/>
            <a:ext cx="970767" cy="3006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570E89-D41B-2368-4F53-C219493E67AA}"/>
              </a:ext>
            </a:extLst>
          </p:cNvPr>
          <p:cNvSpPr/>
          <p:nvPr/>
        </p:nvSpPr>
        <p:spPr>
          <a:xfrm>
            <a:off x="4080828" y="2122450"/>
            <a:ext cx="5193798" cy="782877"/>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Elect County GOP Officers &amp; State/District delegates - Held every 2 years</a:t>
            </a:r>
          </a:p>
        </p:txBody>
      </p:sp>
      <p:sp>
        <p:nvSpPr>
          <p:cNvPr id="20" name="Arrow: Curved Down 19">
            <a:extLst>
              <a:ext uri="{FF2B5EF4-FFF2-40B4-BE49-F238E27FC236}">
                <a16:creationId xmlns:a16="http://schemas.microsoft.com/office/drawing/2014/main" id="{751C194B-CE5A-2E96-FFC4-996B1DFE7D61}"/>
              </a:ext>
            </a:extLst>
          </p:cNvPr>
          <p:cNvSpPr/>
          <p:nvPr/>
        </p:nvSpPr>
        <p:spPr>
          <a:xfrm rot="3907891">
            <a:off x="9449685" y="2933711"/>
            <a:ext cx="2740118" cy="1213580"/>
          </a:xfrm>
          <a:prstGeom prst="curved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3E5D928-55A6-80B7-6ED2-7F539A285E62}"/>
              </a:ext>
            </a:extLst>
          </p:cNvPr>
          <p:cNvSpPr txBox="1"/>
          <p:nvPr/>
        </p:nvSpPr>
        <p:spPr>
          <a:xfrm>
            <a:off x="4349359" y="1768753"/>
            <a:ext cx="2775517" cy="400110"/>
          </a:xfrm>
          <a:prstGeom prst="rect">
            <a:avLst/>
          </a:prstGeom>
          <a:noFill/>
        </p:spPr>
        <p:txBody>
          <a:bodyPr wrap="square" rtlCol="0">
            <a:spAutoFit/>
          </a:bodyPr>
          <a:lstStyle/>
          <a:p>
            <a:r>
              <a:rPr lang="en-US" sz="2000" b="1" dirty="0"/>
              <a:t>County Convention</a:t>
            </a:r>
          </a:p>
        </p:txBody>
      </p:sp>
      <p:sp>
        <p:nvSpPr>
          <p:cNvPr id="22" name="Arrow: Right 21">
            <a:extLst>
              <a:ext uri="{FF2B5EF4-FFF2-40B4-BE49-F238E27FC236}">
                <a16:creationId xmlns:a16="http://schemas.microsoft.com/office/drawing/2014/main" id="{9E2E486D-2FF9-24E6-9046-ED23463E35E7}"/>
              </a:ext>
            </a:extLst>
          </p:cNvPr>
          <p:cNvSpPr/>
          <p:nvPr/>
        </p:nvSpPr>
        <p:spPr>
          <a:xfrm>
            <a:off x="2837622" y="4952884"/>
            <a:ext cx="970767" cy="3006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5846CCC-BA96-6A91-979E-7CE3AECE6CDD}"/>
              </a:ext>
            </a:extLst>
          </p:cNvPr>
          <p:cNvSpPr/>
          <p:nvPr/>
        </p:nvSpPr>
        <p:spPr>
          <a:xfrm>
            <a:off x="4007762" y="4666873"/>
            <a:ext cx="5266864" cy="78287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Elect State &amp; National GOP Officers &amp; National delegates  - held every 2 years</a:t>
            </a:r>
          </a:p>
        </p:txBody>
      </p:sp>
      <p:sp>
        <p:nvSpPr>
          <p:cNvPr id="24" name="Arrow: Curved Down 23">
            <a:extLst>
              <a:ext uri="{FF2B5EF4-FFF2-40B4-BE49-F238E27FC236}">
                <a16:creationId xmlns:a16="http://schemas.microsoft.com/office/drawing/2014/main" id="{47356E5B-F512-DC99-BFA5-E255ABC55C5F}"/>
              </a:ext>
            </a:extLst>
          </p:cNvPr>
          <p:cNvSpPr/>
          <p:nvPr/>
        </p:nvSpPr>
        <p:spPr>
          <a:xfrm rot="3907891">
            <a:off x="9537673" y="5037398"/>
            <a:ext cx="1216152" cy="731520"/>
          </a:xfrm>
          <a:prstGeom prst="curved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a:extLst>
              <a:ext uri="{FF2B5EF4-FFF2-40B4-BE49-F238E27FC236}">
                <a16:creationId xmlns:a16="http://schemas.microsoft.com/office/drawing/2014/main" id="{8685CF31-0148-EDBE-DF3E-1A71BD56D890}"/>
              </a:ext>
            </a:extLst>
          </p:cNvPr>
          <p:cNvSpPr/>
          <p:nvPr/>
        </p:nvSpPr>
        <p:spPr>
          <a:xfrm>
            <a:off x="714461" y="5985402"/>
            <a:ext cx="1926919" cy="78287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National</a:t>
            </a:r>
          </a:p>
        </p:txBody>
      </p:sp>
      <p:sp>
        <p:nvSpPr>
          <p:cNvPr id="32" name="Arrow: Right 31">
            <a:extLst>
              <a:ext uri="{FF2B5EF4-FFF2-40B4-BE49-F238E27FC236}">
                <a16:creationId xmlns:a16="http://schemas.microsoft.com/office/drawing/2014/main" id="{3F51E2FB-581E-BA3A-6B09-2CF83EE072C0}"/>
              </a:ext>
            </a:extLst>
          </p:cNvPr>
          <p:cNvSpPr/>
          <p:nvPr/>
        </p:nvSpPr>
        <p:spPr>
          <a:xfrm>
            <a:off x="2817384" y="6222611"/>
            <a:ext cx="970767" cy="3006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BB32CD1-2988-CD5B-10A4-0DB8E0C4EF2E}"/>
              </a:ext>
            </a:extLst>
          </p:cNvPr>
          <p:cNvSpPr/>
          <p:nvPr/>
        </p:nvSpPr>
        <p:spPr>
          <a:xfrm>
            <a:off x="3987524" y="5920362"/>
            <a:ext cx="5387092" cy="782877"/>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Nominate President &amp; Vice President</a:t>
            </a:r>
          </a:p>
          <a:p>
            <a:r>
              <a:rPr lang="en-US" b="1" dirty="0"/>
              <a:t>Held every 4 years</a:t>
            </a:r>
          </a:p>
        </p:txBody>
      </p:sp>
      <p:sp>
        <p:nvSpPr>
          <p:cNvPr id="35" name="TextBox 34">
            <a:extLst>
              <a:ext uri="{FF2B5EF4-FFF2-40B4-BE49-F238E27FC236}">
                <a16:creationId xmlns:a16="http://schemas.microsoft.com/office/drawing/2014/main" id="{A6E10ECD-9065-9B75-2BF6-8E21B7D98FFA}"/>
              </a:ext>
            </a:extLst>
          </p:cNvPr>
          <p:cNvSpPr txBox="1"/>
          <p:nvPr/>
        </p:nvSpPr>
        <p:spPr>
          <a:xfrm>
            <a:off x="4373125" y="4297540"/>
            <a:ext cx="2585561" cy="400110"/>
          </a:xfrm>
          <a:prstGeom prst="rect">
            <a:avLst/>
          </a:prstGeom>
          <a:noFill/>
        </p:spPr>
        <p:txBody>
          <a:bodyPr wrap="square" rtlCol="0">
            <a:spAutoFit/>
          </a:bodyPr>
          <a:lstStyle/>
          <a:p>
            <a:r>
              <a:rPr lang="en-US" sz="2000" b="1" dirty="0"/>
              <a:t>State Convention</a:t>
            </a:r>
          </a:p>
        </p:txBody>
      </p:sp>
      <p:sp>
        <p:nvSpPr>
          <p:cNvPr id="36" name="TextBox 35">
            <a:extLst>
              <a:ext uri="{FF2B5EF4-FFF2-40B4-BE49-F238E27FC236}">
                <a16:creationId xmlns:a16="http://schemas.microsoft.com/office/drawing/2014/main" id="{9EB3F9C7-EF48-CC9A-71F9-94C864E375FB}"/>
              </a:ext>
            </a:extLst>
          </p:cNvPr>
          <p:cNvSpPr txBox="1"/>
          <p:nvPr/>
        </p:nvSpPr>
        <p:spPr>
          <a:xfrm>
            <a:off x="4181901" y="5549921"/>
            <a:ext cx="2725636" cy="400110"/>
          </a:xfrm>
          <a:prstGeom prst="rect">
            <a:avLst/>
          </a:prstGeom>
          <a:noFill/>
        </p:spPr>
        <p:txBody>
          <a:bodyPr wrap="square" rtlCol="0">
            <a:spAutoFit/>
          </a:bodyPr>
          <a:lstStyle/>
          <a:p>
            <a:r>
              <a:rPr lang="en-US" sz="2000" b="1" dirty="0"/>
              <a:t>National Convention</a:t>
            </a:r>
          </a:p>
        </p:txBody>
      </p:sp>
      <p:sp>
        <p:nvSpPr>
          <p:cNvPr id="40" name="TextBox 39">
            <a:extLst>
              <a:ext uri="{FF2B5EF4-FFF2-40B4-BE49-F238E27FC236}">
                <a16:creationId xmlns:a16="http://schemas.microsoft.com/office/drawing/2014/main" id="{533ACBB5-94AA-5748-22F3-BB5A3BAFFD0F}"/>
              </a:ext>
            </a:extLst>
          </p:cNvPr>
          <p:cNvSpPr txBox="1"/>
          <p:nvPr/>
        </p:nvSpPr>
        <p:spPr>
          <a:xfrm>
            <a:off x="300788" y="104203"/>
            <a:ext cx="6388274" cy="584775"/>
          </a:xfrm>
          <a:prstGeom prst="rect">
            <a:avLst/>
          </a:prstGeom>
          <a:noFill/>
        </p:spPr>
        <p:txBody>
          <a:bodyPr wrap="square" rtlCol="0">
            <a:spAutoFit/>
          </a:bodyPr>
          <a:lstStyle/>
          <a:p>
            <a:r>
              <a:rPr lang="en-US" sz="3200" b="1" dirty="0"/>
              <a:t>Reorg in a Nutshell</a:t>
            </a:r>
          </a:p>
        </p:txBody>
      </p:sp>
      <p:sp>
        <p:nvSpPr>
          <p:cNvPr id="44" name="TextBox 43">
            <a:extLst>
              <a:ext uri="{FF2B5EF4-FFF2-40B4-BE49-F238E27FC236}">
                <a16:creationId xmlns:a16="http://schemas.microsoft.com/office/drawing/2014/main" id="{5B1EA843-1E7C-3938-3297-371408E73BFC}"/>
              </a:ext>
            </a:extLst>
          </p:cNvPr>
          <p:cNvSpPr txBox="1"/>
          <p:nvPr/>
        </p:nvSpPr>
        <p:spPr>
          <a:xfrm>
            <a:off x="2845359" y="911090"/>
            <a:ext cx="1175128" cy="369332"/>
          </a:xfrm>
          <a:prstGeom prst="rect">
            <a:avLst/>
          </a:prstGeom>
          <a:noFill/>
        </p:spPr>
        <p:txBody>
          <a:bodyPr wrap="square" rtlCol="0">
            <a:spAutoFit/>
          </a:bodyPr>
          <a:lstStyle/>
          <a:p>
            <a:r>
              <a:rPr lang="en-US" b="1" dirty="0">
                <a:solidFill>
                  <a:schemeClr val="accent2">
                    <a:lumMod val="75000"/>
                  </a:schemeClr>
                </a:solidFill>
              </a:rPr>
              <a:t>March</a:t>
            </a:r>
          </a:p>
        </p:txBody>
      </p:sp>
      <p:sp>
        <p:nvSpPr>
          <p:cNvPr id="45" name="TextBox 44">
            <a:extLst>
              <a:ext uri="{FF2B5EF4-FFF2-40B4-BE49-F238E27FC236}">
                <a16:creationId xmlns:a16="http://schemas.microsoft.com/office/drawing/2014/main" id="{65CD52BE-3ECD-6E0F-A87B-51FADEEE3292}"/>
              </a:ext>
            </a:extLst>
          </p:cNvPr>
          <p:cNvSpPr txBox="1"/>
          <p:nvPr/>
        </p:nvSpPr>
        <p:spPr>
          <a:xfrm>
            <a:off x="2917374" y="2103326"/>
            <a:ext cx="1175128" cy="369332"/>
          </a:xfrm>
          <a:prstGeom prst="rect">
            <a:avLst/>
          </a:prstGeom>
          <a:noFill/>
        </p:spPr>
        <p:txBody>
          <a:bodyPr wrap="square" rtlCol="0">
            <a:spAutoFit/>
          </a:bodyPr>
          <a:lstStyle/>
          <a:p>
            <a:r>
              <a:rPr lang="en-US" b="1" dirty="0">
                <a:solidFill>
                  <a:schemeClr val="accent2">
                    <a:lumMod val="75000"/>
                  </a:schemeClr>
                </a:solidFill>
              </a:rPr>
              <a:t>April</a:t>
            </a:r>
          </a:p>
        </p:txBody>
      </p:sp>
      <p:sp>
        <p:nvSpPr>
          <p:cNvPr id="46" name="TextBox 45">
            <a:extLst>
              <a:ext uri="{FF2B5EF4-FFF2-40B4-BE49-F238E27FC236}">
                <a16:creationId xmlns:a16="http://schemas.microsoft.com/office/drawing/2014/main" id="{A599EE14-DD35-6612-0381-B0B8A075B1E8}"/>
              </a:ext>
            </a:extLst>
          </p:cNvPr>
          <p:cNvSpPr txBox="1"/>
          <p:nvPr/>
        </p:nvSpPr>
        <p:spPr>
          <a:xfrm>
            <a:off x="2868068" y="4646226"/>
            <a:ext cx="1175128" cy="369332"/>
          </a:xfrm>
          <a:prstGeom prst="rect">
            <a:avLst/>
          </a:prstGeom>
          <a:noFill/>
        </p:spPr>
        <p:txBody>
          <a:bodyPr wrap="square" rtlCol="0">
            <a:spAutoFit/>
          </a:bodyPr>
          <a:lstStyle/>
          <a:p>
            <a:r>
              <a:rPr lang="en-US" b="1" dirty="0">
                <a:solidFill>
                  <a:schemeClr val="accent2">
                    <a:lumMod val="75000"/>
                  </a:schemeClr>
                </a:solidFill>
              </a:rPr>
              <a:t>May</a:t>
            </a:r>
          </a:p>
        </p:txBody>
      </p:sp>
      <p:sp>
        <p:nvSpPr>
          <p:cNvPr id="7" name="Rectangle 6">
            <a:extLst>
              <a:ext uri="{FF2B5EF4-FFF2-40B4-BE49-F238E27FC236}">
                <a16:creationId xmlns:a16="http://schemas.microsoft.com/office/drawing/2014/main" id="{A10178E3-8287-BCEB-0CF8-61047CFF26D0}"/>
              </a:ext>
            </a:extLst>
          </p:cNvPr>
          <p:cNvSpPr/>
          <p:nvPr/>
        </p:nvSpPr>
        <p:spPr>
          <a:xfrm>
            <a:off x="808684" y="3467738"/>
            <a:ext cx="1853853" cy="78287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District</a:t>
            </a:r>
          </a:p>
        </p:txBody>
      </p:sp>
      <p:sp>
        <p:nvSpPr>
          <p:cNvPr id="25" name="Arrow: Right 24">
            <a:extLst>
              <a:ext uri="{FF2B5EF4-FFF2-40B4-BE49-F238E27FC236}">
                <a16:creationId xmlns:a16="http://schemas.microsoft.com/office/drawing/2014/main" id="{088E1778-896D-709A-9ED0-F36704BA97D8}"/>
              </a:ext>
            </a:extLst>
          </p:cNvPr>
          <p:cNvSpPr/>
          <p:nvPr/>
        </p:nvSpPr>
        <p:spPr>
          <a:xfrm>
            <a:off x="2931845" y="3707336"/>
            <a:ext cx="970767" cy="30062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C526EC-FFD4-ED48-8F44-694082A2C739}"/>
              </a:ext>
            </a:extLst>
          </p:cNvPr>
          <p:cNvSpPr/>
          <p:nvPr/>
        </p:nvSpPr>
        <p:spPr>
          <a:xfrm>
            <a:off x="4101985" y="3421325"/>
            <a:ext cx="5193798" cy="782877"/>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Elect District GOP Officers &amp; National delegates</a:t>
            </a:r>
          </a:p>
          <a:p>
            <a:r>
              <a:rPr lang="en-US" b="1" dirty="0"/>
              <a:t>Held every 4 years</a:t>
            </a:r>
          </a:p>
        </p:txBody>
      </p:sp>
      <p:sp>
        <p:nvSpPr>
          <p:cNvPr id="27" name="TextBox 26">
            <a:extLst>
              <a:ext uri="{FF2B5EF4-FFF2-40B4-BE49-F238E27FC236}">
                <a16:creationId xmlns:a16="http://schemas.microsoft.com/office/drawing/2014/main" id="{8BA4DB29-090E-0E71-D385-504313F72BC6}"/>
              </a:ext>
            </a:extLst>
          </p:cNvPr>
          <p:cNvSpPr txBox="1"/>
          <p:nvPr/>
        </p:nvSpPr>
        <p:spPr>
          <a:xfrm>
            <a:off x="4370516" y="3067628"/>
            <a:ext cx="2775517" cy="400110"/>
          </a:xfrm>
          <a:prstGeom prst="rect">
            <a:avLst/>
          </a:prstGeom>
          <a:noFill/>
        </p:spPr>
        <p:txBody>
          <a:bodyPr wrap="square" rtlCol="0">
            <a:spAutoFit/>
          </a:bodyPr>
          <a:lstStyle/>
          <a:p>
            <a:r>
              <a:rPr lang="en-US" sz="2000" b="1" dirty="0"/>
              <a:t>County Convention</a:t>
            </a:r>
          </a:p>
        </p:txBody>
      </p:sp>
      <p:sp>
        <p:nvSpPr>
          <p:cNvPr id="28" name="TextBox 27">
            <a:extLst>
              <a:ext uri="{FF2B5EF4-FFF2-40B4-BE49-F238E27FC236}">
                <a16:creationId xmlns:a16="http://schemas.microsoft.com/office/drawing/2014/main" id="{2B978805-404E-2A53-A44E-8C04593FCA05}"/>
              </a:ext>
            </a:extLst>
          </p:cNvPr>
          <p:cNvSpPr txBox="1"/>
          <p:nvPr/>
        </p:nvSpPr>
        <p:spPr>
          <a:xfrm>
            <a:off x="2938531" y="3402201"/>
            <a:ext cx="1175128" cy="369332"/>
          </a:xfrm>
          <a:prstGeom prst="rect">
            <a:avLst/>
          </a:prstGeom>
          <a:noFill/>
        </p:spPr>
        <p:txBody>
          <a:bodyPr wrap="square" rtlCol="0">
            <a:spAutoFit/>
          </a:bodyPr>
          <a:lstStyle/>
          <a:p>
            <a:r>
              <a:rPr lang="en-US" b="1" dirty="0">
                <a:solidFill>
                  <a:schemeClr val="accent2">
                    <a:lumMod val="75000"/>
                  </a:schemeClr>
                </a:solidFill>
              </a:rPr>
              <a:t>April</a:t>
            </a:r>
          </a:p>
        </p:txBody>
      </p:sp>
      <p:sp>
        <p:nvSpPr>
          <p:cNvPr id="37" name="Arrow: Curved Right 36">
            <a:extLst>
              <a:ext uri="{FF2B5EF4-FFF2-40B4-BE49-F238E27FC236}">
                <a16:creationId xmlns:a16="http://schemas.microsoft.com/office/drawing/2014/main" id="{3B4CA7CB-E6DB-8A22-B79A-911740F1C3A7}"/>
              </a:ext>
            </a:extLst>
          </p:cNvPr>
          <p:cNvSpPr/>
          <p:nvPr/>
        </p:nvSpPr>
        <p:spPr>
          <a:xfrm>
            <a:off x="133695" y="4007960"/>
            <a:ext cx="580765" cy="2392840"/>
          </a:xfrm>
          <a:prstGeom prst="curved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urved Down 37">
            <a:extLst>
              <a:ext uri="{FF2B5EF4-FFF2-40B4-BE49-F238E27FC236}">
                <a16:creationId xmlns:a16="http://schemas.microsoft.com/office/drawing/2014/main" id="{4467801E-E5EC-B129-C245-D0207D04BB88}"/>
              </a:ext>
            </a:extLst>
          </p:cNvPr>
          <p:cNvSpPr/>
          <p:nvPr/>
        </p:nvSpPr>
        <p:spPr>
          <a:xfrm rot="3907891">
            <a:off x="9719134" y="2521093"/>
            <a:ext cx="1793922" cy="1223929"/>
          </a:xfrm>
          <a:prstGeom prst="curved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Date Placeholder 1">
            <a:extLst>
              <a:ext uri="{FF2B5EF4-FFF2-40B4-BE49-F238E27FC236}">
                <a16:creationId xmlns:a16="http://schemas.microsoft.com/office/drawing/2014/main" id="{6411151A-5134-027D-CB55-4FCA6BD77BAD}"/>
              </a:ext>
            </a:extLst>
          </p:cNvPr>
          <p:cNvSpPr>
            <a:spLocks noGrp="1"/>
          </p:cNvSpPr>
          <p:nvPr>
            <p:ph type="dt" sz="half" idx="10"/>
          </p:nvPr>
        </p:nvSpPr>
        <p:spPr/>
        <p:txBody>
          <a:bodyPr/>
          <a:lstStyle/>
          <a:p>
            <a:fld id="{5EFC32CA-24B1-4038-9C0A-A281C200E92D}" type="datetime1">
              <a:rPr lang="en-US" smtClean="0"/>
              <a:t>1/5/2025</a:t>
            </a:fld>
            <a:endParaRPr lang="en-US"/>
          </a:p>
        </p:txBody>
      </p:sp>
      <p:sp>
        <p:nvSpPr>
          <p:cNvPr id="3" name="Footer Placeholder 2">
            <a:extLst>
              <a:ext uri="{FF2B5EF4-FFF2-40B4-BE49-F238E27FC236}">
                <a16:creationId xmlns:a16="http://schemas.microsoft.com/office/drawing/2014/main" id="{8AD75BD3-2F25-F9E7-A3A4-A86609C1A14C}"/>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916710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D16EA5-89CF-9B5D-3114-7C2BBB61262E}"/>
              </a:ext>
            </a:extLst>
          </p:cNvPr>
          <p:cNvSpPr txBox="1"/>
          <p:nvPr/>
        </p:nvSpPr>
        <p:spPr>
          <a:xfrm>
            <a:off x="1014288" y="2700551"/>
            <a:ext cx="4567867"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dirty="0">
                <a:latin typeface="+mj-lt"/>
                <a:ea typeface="+mj-ea"/>
                <a:cs typeface="+mj-cs"/>
              </a:rPr>
              <a:t>Precinct Powerhouses!</a:t>
            </a:r>
          </a:p>
        </p:txBody>
      </p:sp>
      <p:grpSp>
        <p:nvGrpSpPr>
          <p:cNvPr id="45" name="Group 4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40" name="Rectangle 3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ild riding on adult's shoulders">
            <a:extLst>
              <a:ext uri="{FF2B5EF4-FFF2-40B4-BE49-F238E27FC236}">
                <a16:creationId xmlns:a16="http://schemas.microsoft.com/office/drawing/2014/main" id="{849326D6-9B86-1E1D-60B0-659D5E693CA9}"/>
              </a:ext>
            </a:extLst>
          </p:cNvPr>
          <p:cNvPicPr>
            <a:picLocks noChangeAspect="1"/>
          </p:cNvPicPr>
          <p:nvPr/>
        </p:nvPicPr>
        <p:blipFill>
          <a:blip r:embed="rId3">
            <a:extLst>
              <a:ext uri="{28A0092B-C50C-407E-A947-70E740481C1C}">
                <a14:useLocalDpi xmlns:a14="http://schemas.microsoft.com/office/drawing/2010/main" val="0"/>
              </a:ext>
            </a:extLst>
          </a:blip>
          <a:srcRect l="4547" r="27845" b="-1"/>
          <a:stretch/>
        </p:blipFill>
        <p:spPr>
          <a:xfrm>
            <a:off x="5922492" y="666728"/>
            <a:ext cx="5536001" cy="5465791"/>
          </a:xfrm>
          <a:prstGeom prst="rect">
            <a:avLst/>
          </a:prstGeom>
        </p:spPr>
      </p:pic>
      <p:sp>
        <p:nvSpPr>
          <p:cNvPr id="7" name="TextBox 6">
            <a:extLst>
              <a:ext uri="{FF2B5EF4-FFF2-40B4-BE49-F238E27FC236}">
                <a16:creationId xmlns:a16="http://schemas.microsoft.com/office/drawing/2014/main" id="{D2421303-AFC9-0E0D-52E5-ECD71521F79E}"/>
              </a:ext>
            </a:extLst>
          </p:cNvPr>
          <p:cNvSpPr txBox="1"/>
          <p:nvPr/>
        </p:nvSpPr>
        <p:spPr>
          <a:xfrm>
            <a:off x="417572" y="1909897"/>
            <a:ext cx="4161625" cy="531321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dirty="0"/>
          </a:p>
        </p:txBody>
      </p:sp>
      <p:sp>
        <p:nvSpPr>
          <p:cNvPr id="2" name="Date Placeholder 1">
            <a:extLst>
              <a:ext uri="{FF2B5EF4-FFF2-40B4-BE49-F238E27FC236}">
                <a16:creationId xmlns:a16="http://schemas.microsoft.com/office/drawing/2014/main" id="{BB5481BA-F536-17A4-AAF1-CBCBF6644595}"/>
              </a:ext>
            </a:extLst>
          </p:cNvPr>
          <p:cNvSpPr>
            <a:spLocks noGrp="1"/>
          </p:cNvSpPr>
          <p:nvPr>
            <p:ph type="dt" sz="half" idx="10"/>
          </p:nvPr>
        </p:nvSpPr>
        <p:spPr/>
        <p:txBody>
          <a:bodyPr/>
          <a:lstStyle/>
          <a:p>
            <a:fld id="{648697E7-10F3-432E-ADB2-A0A1105CC948}" type="datetime1">
              <a:rPr lang="en-US" smtClean="0"/>
              <a:t>1/5/2025</a:t>
            </a:fld>
            <a:endParaRPr lang="en-US"/>
          </a:p>
        </p:txBody>
      </p:sp>
      <p:sp>
        <p:nvSpPr>
          <p:cNvPr id="3" name="Footer Placeholder 2">
            <a:extLst>
              <a:ext uri="{FF2B5EF4-FFF2-40B4-BE49-F238E27FC236}">
                <a16:creationId xmlns:a16="http://schemas.microsoft.com/office/drawing/2014/main" id="{31F93D8C-DBB9-9870-78F1-A8184A95E3D6}"/>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1340643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AF33CA-8D3B-A7C4-48EC-7583B026BB9C}"/>
              </a:ext>
            </a:extLst>
          </p:cNvPr>
          <p:cNvSpPr txBox="1"/>
          <p:nvPr/>
        </p:nvSpPr>
        <p:spPr>
          <a:xfrm>
            <a:off x="8029293" y="806364"/>
            <a:ext cx="3354636" cy="284741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kern="1200">
                <a:solidFill>
                  <a:schemeClr val="tx1"/>
                </a:solidFill>
                <a:latin typeface="+mj-lt"/>
                <a:ea typeface="+mj-ea"/>
                <a:cs typeface="+mj-cs"/>
              </a:rPr>
              <a:t>There’s an empty chair waiting for you!</a:t>
            </a:r>
          </a:p>
        </p:txBody>
      </p:sp>
      <p:pic>
        <p:nvPicPr>
          <p:cNvPr id="3" name="Picture 2" descr="A row of chairs in a conference room&#10;&#10;Description automatically generated">
            <a:extLst>
              <a:ext uri="{FF2B5EF4-FFF2-40B4-BE49-F238E27FC236}">
                <a16:creationId xmlns:a16="http://schemas.microsoft.com/office/drawing/2014/main" id="{F2EFAD16-333F-6C8B-4798-20745D55E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555" y="1266742"/>
            <a:ext cx="4918642" cy="4306998"/>
          </a:xfrm>
          <a:prstGeom prst="rect">
            <a:avLst/>
          </a:prstGeom>
        </p:spPr>
      </p:pic>
      <p:sp>
        <p:nvSpPr>
          <p:cNvPr id="2" name="Date Placeholder 1">
            <a:extLst>
              <a:ext uri="{FF2B5EF4-FFF2-40B4-BE49-F238E27FC236}">
                <a16:creationId xmlns:a16="http://schemas.microsoft.com/office/drawing/2014/main" id="{C9F2319C-C19A-5C90-92C9-7170A3CA5630}"/>
              </a:ext>
            </a:extLst>
          </p:cNvPr>
          <p:cNvSpPr>
            <a:spLocks noGrp="1"/>
          </p:cNvSpPr>
          <p:nvPr>
            <p:ph type="dt" sz="half" idx="10"/>
          </p:nvPr>
        </p:nvSpPr>
        <p:spPr/>
        <p:txBody>
          <a:bodyPr/>
          <a:lstStyle/>
          <a:p>
            <a:fld id="{93553166-719B-4C79-A303-FAFC3FE7F492}" type="datetime1">
              <a:rPr lang="en-US" smtClean="0"/>
              <a:t>1/5/2025</a:t>
            </a:fld>
            <a:endParaRPr lang="en-US"/>
          </a:p>
        </p:txBody>
      </p:sp>
      <p:sp>
        <p:nvSpPr>
          <p:cNvPr id="5" name="Footer Placeholder 4">
            <a:extLst>
              <a:ext uri="{FF2B5EF4-FFF2-40B4-BE49-F238E27FC236}">
                <a16:creationId xmlns:a16="http://schemas.microsoft.com/office/drawing/2014/main" id="{0E25835E-C6AE-0D34-6D4F-9AC764924ADC}"/>
              </a:ext>
            </a:extLst>
          </p:cNvPr>
          <p:cNvSpPr>
            <a:spLocks noGrp="1"/>
          </p:cNvSpPr>
          <p:nvPr>
            <p:ph type="ftr" sz="quarter" idx="11"/>
          </p:nvPr>
        </p:nvSpPr>
        <p:spPr/>
        <p:txBody>
          <a:bodyPr/>
          <a:lstStyle/>
          <a:p>
            <a:r>
              <a:rPr lang="en-US"/>
              <a:t>@Copyright 2025 -  South Carolina Republican Assembly</a:t>
            </a:r>
          </a:p>
        </p:txBody>
      </p:sp>
    </p:spTree>
    <p:extLst>
      <p:ext uri="{BB962C8B-B14F-4D97-AF65-F5344CB8AC3E}">
        <p14:creationId xmlns:p14="http://schemas.microsoft.com/office/powerpoint/2010/main" val="3008010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4608</TotalTime>
  <Words>2732</Words>
  <Application>Microsoft Office PowerPoint</Application>
  <PresentationFormat>Widescreen</PresentationFormat>
  <Paragraphs>149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All Politics is Local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Make a Difference</dc:title>
  <dc:creator>Tim Bruce</dc:creator>
  <cp:lastModifiedBy>Julie Baker</cp:lastModifiedBy>
  <cp:revision>6</cp:revision>
  <cp:lastPrinted>2024-07-20T16:20:02Z</cp:lastPrinted>
  <dcterms:created xsi:type="dcterms:W3CDTF">2024-06-29T21:58:34Z</dcterms:created>
  <dcterms:modified xsi:type="dcterms:W3CDTF">2025-01-05T19:41:37Z</dcterms:modified>
</cp:coreProperties>
</file>